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F56B4D-F6E6-5444-9BD1-006E62833FBD}" v="1" dt="2024-11-13T15:41:38.5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0"/>
  </p:normalViewPr>
  <p:slideViewPr>
    <p:cSldViewPr snapToGrid="0">
      <p:cViewPr varScale="1">
        <p:scale>
          <a:sx n="103" d="100"/>
          <a:sy n="103" d="100"/>
        </p:scale>
        <p:origin x="89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11/13/24</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11/13/24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11/13/24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11/13/24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11/13/24</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8765F-EC89-F790-6D12-3F26E7F1D690}"/>
              </a:ext>
            </a:extLst>
          </p:cNvPr>
          <p:cNvSpPr>
            <a:spLocks noGrp="1"/>
          </p:cNvSpPr>
          <p:nvPr>
            <p:ph type="ctrTitle"/>
          </p:nvPr>
        </p:nvSpPr>
        <p:spPr>
          <a:xfrm>
            <a:off x="1698171" y="2496065"/>
            <a:ext cx="9151062" cy="1421027"/>
          </a:xfrm>
        </p:spPr>
        <p:txBody>
          <a:bodyPr>
            <a:normAutofit/>
          </a:bodyPr>
          <a:lstStyle/>
          <a:p>
            <a:r>
              <a:rPr lang="en-US" sz="3600" dirty="0">
                <a:solidFill>
                  <a:schemeClr val="bg2">
                    <a:lumMod val="40000"/>
                    <a:lumOff val="60000"/>
                  </a:schemeClr>
                </a:solidFill>
                <a:effectLst/>
                <a:latin typeface="+mn-lt"/>
                <a:ea typeface="Aptos" panose="020B0004020202020204" pitchFamily="34" charset="0"/>
                <a:cs typeface="Arial" panose="020B0604020202020204" pitchFamily="34" charset="0"/>
              </a:rPr>
              <a:t>UNIX-BASED System Monitoring Report</a:t>
            </a:r>
            <a:r>
              <a:rPr lang="en-US" sz="3600" dirty="0">
                <a:solidFill>
                  <a:schemeClr val="bg2">
                    <a:lumMod val="40000"/>
                    <a:lumOff val="60000"/>
                  </a:schemeClr>
                </a:solidFill>
                <a:effectLst/>
                <a:latin typeface="+mn-lt"/>
              </a:rPr>
              <a:t> </a:t>
            </a:r>
            <a:endParaRPr lang="en-US" sz="3600" dirty="0">
              <a:solidFill>
                <a:schemeClr val="bg2">
                  <a:lumMod val="40000"/>
                  <a:lumOff val="60000"/>
                </a:schemeClr>
              </a:solidFill>
              <a:latin typeface="+mn-lt"/>
            </a:endParaRPr>
          </a:p>
        </p:txBody>
      </p:sp>
      <p:sp>
        <p:nvSpPr>
          <p:cNvPr id="4" name="Subtitle 2">
            <a:extLst>
              <a:ext uri="{FF2B5EF4-FFF2-40B4-BE49-F238E27FC236}">
                <a16:creationId xmlns:a16="http://schemas.microsoft.com/office/drawing/2014/main" id="{33CE132C-E18D-EA6B-D82A-55D8D7824D8F}"/>
              </a:ext>
            </a:extLst>
          </p:cNvPr>
          <p:cNvSpPr>
            <a:spLocks noGrp="1"/>
          </p:cNvSpPr>
          <p:nvPr>
            <p:ph type="subTitle" idx="1"/>
          </p:nvPr>
        </p:nvSpPr>
        <p:spPr>
          <a:xfrm>
            <a:off x="9131643" y="4212738"/>
            <a:ext cx="1631092" cy="359263"/>
          </a:xfrm>
        </p:spPr>
        <p:txBody>
          <a:bodyPr>
            <a:normAutofit lnSpcReduction="10000"/>
          </a:bodyPr>
          <a:lstStyle/>
          <a:p>
            <a:r>
              <a:rPr lang="en-US" dirty="0"/>
              <a:t>By : B SAMVAV</a:t>
            </a:r>
          </a:p>
        </p:txBody>
      </p:sp>
    </p:spTree>
    <p:extLst>
      <p:ext uri="{BB962C8B-B14F-4D97-AF65-F5344CB8AC3E}">
        <p14:creationId xmlns:p14="http://schemas.microsoft.com/office/powerpoint/2010/main" val="35502010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9D023-BAA1-5E6A-34BA-E909E6FE0D90}"/>
              </a:ext>
            </a:extLst>
          </p:cNvPr>
          <p:cNvSpPr>
            <a:spLocks noGrp="1"/>
          </p:cNvSpPr>
          <p:nvPr>
            <p:ph type="title"/>
          </p:nvPr>
        </p:nvSpPr>
        <p:spPr>
          <a:xfrm>
            <a:off x="4343401" y="685800"/>
            <a:ext cx="2331719" cy="1456267"/>
          </a:xfrm>
        </p:spPr>
        <p:txBody>
          <a:bodyPr>
            <a:normAutofit/>
          </a:bodyPr>
          <a:lstStyle/>
          <a:p>
            <a:r>
              <a:rPr lang="en-US" sz="3200" b="0" i="0" u="none" strike="noStrike" dirty="0">
                <a:solidFill>
                  <a:schemeClr val="bg2">
                    <a:lumMod val="40000"/>
                    <a:lumOff val="60000"/>
                  </a:schemeClr>
                </a:solidFill>
                <a:effectLst/>
                <a:latin typeface="Calibri" panose="020F0502020204030204" pitchFamily="34" charset="0"/>
                <a:cs typeface="Calibri" panose="020F0502020204030204" pitchFamily="34" charset="0"/>
              </a:rPr>
              <a:t>Disk Usage</a:t>
            </a:r>
            <a:endParaRPr lang="en-US" sz="3200" dirty="0">
              <a:solidFill>
                <a:schemeClr val="bg2">
                  <a:lumMod val="40000"/>
                  <a:lumOff val="60000"/>
                </a:schemeClr>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7123687B-BF6B-51B5-D360-F43059FCCB1D}"/>
              </a:ext>
            </a:extLst>
          </p:cNvPr>
          <p:cNvSpPr>
            <a:spLocks noGrp="1"/>
          </p:cNvSpPr>
          <p:nvPr>
            <p:ph idx="1"/>
          </p:nvPr>
        </p:nvSpPr>
        <p:spPr/>
        <p:txBody>
          <a:bodyPr/>
          <a:lstStyle/>
          <a:p>
            <a:pPr marL="0" indent="0" algn="l">
              <a:buNone/>
            </a:pPr>
            <a:r>
              <a:rPr lang="en-US" b="1" i="0" u="none" strike="noStrike" dirty="0">
                <a:effectLst/>
                <a:latin typeface="Calibri" panose="020F0502020204030204" pitchFamily="34" charset="0"/>
                <a:cs typeface="Calibri" panose="020F0502020204030204" pitchFamily="34" charset="0"/>
              </a:rPr>
              <a:t>Overview</a:t>
            </a:r>
            <a:r>
              <a:rPr lang="en-US" b="0" i="0" u="none" strike="noStrike" dirty="0">
                <a:effectLst/>
                <a:latin typeface="Calibri" panose="020F0502020204030204" pitchFamily="34" charset="0"/>
                <a:cs typeface="Calibri" panose="020F0502020204030204" pitchFamily="34" charset="0"/>
              </a:rPr>
              <a:t>: Keeping track of disk usage helps prevent storage from becoming full, which could negatively impact system performance.</a:t>
            </a:r>
          </a:p>
          <a:p>
            <a:pPr marL="0" indent="0" algn="l">
              <a:buNone/>
            </a:pPr>
            <a:r>
              <a:rPr lang="en-US" b="1" i="0" u="none" strike="noStrike" dirty="0">
                <a:effectLst/>
                <a:latin typeface="Calibri" panose="020F0502020204030204" pitchFamily="34" charset="0"/>
                <a:cs typeface="Calibri" panose="020F0502020204030204" pitchFamily="34" charset="0"/>
              </a:rPr>
              <a:t>Commands</a:t>
            </a:r>
            <a:r>
              <a:rPr lang="en-US" b="0" i="0" u="none" strike="noStrike" dirty="0">
                <a:effectLst/>
                <a:latin typeface="Calibri" panose="020F0502020204030204" pitchFamily="34" charset="0"/>
                <a:cs typeface="Calibri" panose="020F0502020204030204" pitchFamily="34" charset="0"/>
              </a:rPr>
              <a:t>:</a:t>
            </a:r>
          </a:p>
          <a:p>
            <a:pPr marL="0" indent="0" algn="l">
              <a:buNone/>
            </a:pPr>
            <a:r>
              <a:rPr lang="en-US" b="0" i="0" u="none" strike="noStrike" dirty="0">
                <a:effectLst/>
                <a:latin typeface="Calibri" panose="020F0502020204030204" pitchFamily="34" charset="0"/>
                <a:cs typeface="Calibri" panose="020F0502020204030204" pitchFamily="34" charset="0"/>
              </a:rPr>
              <a:t>df -h : Shows disk usage for all mounted filesystems in a human-readable format.</a:t>
            </a:r>
          </a:p>
          <a:p>
            <a:pPr marL="0" indent="0" algn="l">
              <a:buNone/>
            </a:pPr>
            <a:r>
              <a:rPr lang="en-US" b="0" i="0" u="none" strike="noStrike" dirty="0">
                <a:effectLst/>
                <a:latin typeface="Calibri" panose="020F0502020204030204" pitchFamily="34" charset="0"/>
                <a:cs typeface="Calibri" panose="020F0502020204030204" pitchFamily="34" charset="0"/>
              </a:rPr>
              <a:t>du -h [directory] : Displays disk usage by specific directories and files in a readable format.</a:t>
            </a:r>
          </a:p>
          <a:p>
            <a:endParaRPr lang="en-US" dirty="0"/>
          </a:p>
        </p:txBody>
      </p:sp>
    </p:spTree>
    <p:extLst>
      <p:ext uri="{BB962C8B-B14F-4D97-AF65-F5344CB8AC3E}">
        <p14:creationId xmlns:p14="http://schemas.microsoft.com/office/powerpoint/2010/main" val="1588252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9AF62-1C01-EB8E-A5B7-BFAB4F424CA9}"/>
              </a:ext>
            </a:extLst>
          </p:cNvPr>
          <p:cNvSpPr>
            <a:spLocks noGrp="1"/>
          </p:cNvSpPr>
          <p:nvPr>
            <p:ph type="title"/>
          </p:nvPr>
        </p:nvSpPr>
        <p:spPr>
          <a:xfrm>
            <a:off x="3742511" y="1027611"/>
            <a:ext cx="4082142" cy="722811"/>
          </a:xfrm>
        </p:spPr>
        <p:txBody>
          <a:bodyPr>
            <a:normAutofit/>
          </a:bodyPr>
          <a:lstStyle/>
          <a:p>
            <a:r>
              <a:rPr lang="en-US" sz="1800" i="0" u="none" strike="noStrike" dirty="0">
                <a:effectLst/>
                <a:latin typeface="Calibri" panose="020F0502020204030204" pitchFamily="34" charset="0"/>
                <a:cs typeface="Calibri" panose="020F0502020204030204" pitchFamily="34" charset="0"/>
              </a:rPr>
              <a:t>Sample Command and Output: df -h</a:t>
            </a:r>
            <a:endParaRPr lang="en-US" sz="1800" dirty="0">
              <a:latin typeface="Calibri" panose="020F0502020204030204" pitchFamily="34" charset="0"/>
              <a:cs typeface="Calibri" panose="020F0502020204030204" pitchFamily="34" charset="0"/>
            </a:endParaRPr>
          </a:p>
        </p:txBody>
      </p:sp>
      <p:pic>
        <p:nvPicPr>
          <p:cNvPr id="5" name="Content Placeholder 4">
            <a:extLst>
              <a:ext uri="{FF2B5EF4-FFF2-40B4-BE49-F238E27FC236}">
                <a16:creationId xmlns:a16="http://schemas.microsoft.com/office/drawing/2014/main" id="{624CF4F8-71AF-8A92-70D1-C82004A8F70E}"/>
              </a:ext>
            </a:extLst>
          </p:cNvPr>
          <p:cNvPicPr>
            <a:picLocks noGrp="1" noChangeAspect="1"/>
          </p:cNvPicPr>
          <p:nvPr>
            <p:ph idx="1"/>
          </p:nvPr>
        </p:nvPicPr>
        <p:blipFill>
          <a:blip r:embed="rId2"/>
          <a:stretch>
            <a:fillRect/>
          </a:stretch>
        </p:blipFill>
        <p:spPr>
          <a:xfrm>
            <a:off x="1476104" y="1906406"/>
            <a:ext cx="8830490" cy="4337639"/>
          </a:xfrm>
        </p:spPr>
      </p:pic>
    </p:spTree>
    <p:extLst>
      <p:ext uri="{BB962C8B-B14F-4D97-AF65-F5344CB8AC3E}">
        <p14:creationId xmlns:p14="http://schemas.microsoft.com/office/powerpoint/2010/main" val="2563717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B6F33-9B93-DBBD-C56A-40EF069CE4EA}"/>
              </a:ext>
            </a:extLst>
          </p:cNvPr>
          <p:cNvSpPr>
            <a:spLocks noGrp="1"/>
          </p:cNvSpPr>
          <p:nvPr>
            <p:ph type="title"/>
          </p:nvPr>
        </p:nvSpPr>
        <p:spPr>
          <a:xfrm>
            <a:off x="3304904" y="1145178"/>
            <a:ext cx="5496196" cy="579120"/>
          </a:xfrm>
        </p:spPr>
        <p:txBody>
          <a:bodyPr>
            <a:normAutofit/>
          </a:bodyPr>
          <a:lstStyle/>
          <a:p>
            <a:r>
              <a:rPr lang="en-US" sz="1800" i="0" u="none" strike="noStrike" dirty="0">
                <a:effectLst/>
                <a:latin typeface="Calibri" panose="020F0502020204030204" pitchFamily="34" charset="0"/>
                <a:cs typeface="Calibri" panose="020F0502020204030204" pitchFamily="34" charset="0"/>
              </a:rPr>
              <a:t>Sample Command and Output: </a:t>
            </a:r>
            <a:r>
              <a:rPr lang="en-US" sz="1800" b="0" i="0" u="none" strike="noStrike" dirty="0">
                <a:effectLst/>
                <a:latin typeface="Calibri" panose="020F0502020204030204" pitchFamily="34" charset="0"/>
                <a:cs typeface="Calibri" panose="020F0502020204030204" pitchFamily="34" charset="0"/>
              </a:rPr>
              <a:t>du -h [directory]</a:t>
            </a:r>
            <a:endParaRPr lang="en-US" sz="1800" dirty="0">
              <a:latin typeface="Calibri" panose="020F0502020204030204" pitchFamily="34" charset="0"/>
              <a:cs typeface="Calibri" panose="020F0502020204030204" pitchFamily="34" charset="0"/>
            </a:endParaRPr>
          </a:p>
        </p:txBody>
      </p:sp>
      <p:pic>
        <p:nvPicPr>
          <p:cNvPr id="9" name="Content Placeholder 8">
            <a:extLst>
              <a:ext uri="{FF2B5EF4-FFF2-40B4-BE49-F238E27FC236}">
                <a16:creationId xmlns:a16="http://schemas.microsoft.com/office/drawing/2014/main" id="{D42A55EE-B7D4-8CE1-0A0D-0374C595FF78}"/>
              </a:ext>
            </a:extLst>
          </p:cNvPr>
          <p:cNvPicPr>
            <a:picLocks noGrp="1" noChangeAspect="1"/>
          </p:cNvPicPr>
          <p:nvPr>
            <p:ph idx="1"/>
          </p:nvPr>
        </p:nvPicPr>
        <p:blipFill>
          <a:blip r:embed="rId2"/>
          <a:stretch>
            <a:fillRect/>
          </a:stretch>
        </p:blipFill>
        <p:spPr>
          <a:xfrm>
            <a:off x="2508069" y="2416628"/>
            <a:ext cx="7289073" cy="2821577"/>
          </a:xfrm>
        </p:spPr>
      </p:pic>
    </p:spTree>
    <p:extLst>
      <p:ext uri="{BB962C8B-B14F-4D97-AF65-F5344CB8AC3E}">
        <p14:creationId xmlns:p14="http://schemas.microsoft.com/office/powerpoint/2010/main" val="551661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267E5-F66C-DBA4-7960-E7469A434AB8}"/>
              </a:ext>
            </a:extLst>
          </p:cNvPr>
          <p:cNvSpPr>
            <a:spLocks noGrp="1"/>
          </p:cNvSpPr>
          <p:nvPr>
            <p:ph type="title"/>
          </p:nvPr>
        </p:nvSpPr>
        <p:spPr>
          <a:xfrm>
            <a:off x="4735288" y="766354"/>
            <a:ext cx="1822268" cy="762000"/>
          </a:xfrm>
        </p:spPr>
        <p:txBody>
          <a:bodyPr>
            <a:normAutofit/>
          </a:bodyPr>
          <a:lstStyle/>
          <a:p>
            <a:r>
              <a:rPr lang="en-US" sz="3200" b="0" i="0" u="none" strike="noStrike" dirty="0">
                <a:solidFill>
                  <a:schemeClr val="bg2">
                    <a:lumMod val="40000"/>
                    <a:lumOff val="60000"/>
                  </a:schemeClr>
                </a:solidFill>
                <a:effectLst/>
                <a:latin typeface="Calibri" panose="020F0502020204030204" pitchFamily="34" charset="0"/>
                <a:cs typeface="Calibri" panose="020F0502020204030204" pitchFamily="34" charset="0"/>
              </a:rPr>
              <a:t>Log Files</a:t>
            </a:r>
            <a:endParaRPr lang="en-US" sz="3200" dirty="0">
              <a:solidFill>
                <a:schemeClr val="bg2">
                  <a:lumMod val="40000"/>
                  <a:lumOff val="60000"/>
                </a:schemeClr>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B21BED51-D11D-95B3-1634-83A9BAF8A74C}"/>
              </a:ext>
            </a:extLst>
          </p:cNvPr>
          <p:cNvSpPr>
            <a:spLocks noGrp="1"/>
          </p:cNvSpPr>
          <p:nvPr>
            <p:ph idx="1"/>
          </p:nvPr>
        </p:nvSpPr>
        <p:spPr>
          <a:xfrm>
            <a:off x="803366" y="2442513"/>
            <a:ext cx="10131425" cy="3649133"/>
          </a:xfrm>
        </p:spPr>
        <p:txBody>
          <a:bodyPr/>
          <a:lstStyle/>
          <a:p>
            <a:pPr marL="0" indent="0" algn="l">
              <a:buNone/>
            </a:pPr>
            <a:r>
              <a:rPr lang="en-US" b="1" i="0" u="none" strike="noStrike" dirty="0">
                <a:effectLst/>
                <a:latin typeface="Calibri" panose="020F0502020204030204" pitchFamily="34" charset="0"/>
                <a:cs typeface="Calibri" panose="020F0502020204030204" pitchFamily="34" charset="0"/>
              </a:rPr>
              <a:t>Overview</a:t>
            </a:r>
            <a:r>
              <a:rPr lang="en-US" b="0" i="0" u="none" strike="noStrike" dirty="0">
                <a:effectLst/>
                <a:latin typeface="Calibri" panose="020F0502020204030204" pitchFamily="34" charset="0"/>
                <a:cs typeface="Calibri" panose="020F0502020204030204" pitchFamily="34" charset="0"/>
              </a:rPr>
              <a:t>: Log files offer valuable information on system events, errors, and user activity, which are essential for troubleshooting and security monitoring.</a:t>
            </a:r>
          </a:p>
          <a:p>
            <a:pPr marL="0" indent="0" algn="l">
              <a:buNone/>
            </a:pPr>
            <a:r>
              <a:rPr lang="en-US" b="1" i="0" u="none" strike="noStrike" dirty="0">
                <a:effectLst/>
                <a:latin typeface="Calibri" panose="020F0502020204030204" pitchFamily="34" charset="0"/>
                <a:cs typeface="Calibri" panose="020F0502020204030204" pitchFamily="34" charset="0"/>
              </a:rPr>
              <a:t>Common Log Locations</a:t>
            </a:r>
            <a:r>
              <a:rPr lang="en-US" b="0" i="0" u="none" strike="noStrike" dirty="0">
                <a:effectLst/>
                <a:latin typeface="Calibri" panose="020F0502020204030204" pitchFamily="34" charset="0"/>
                <a:cs typeface="Calibri" panose="020F0502020204030204" pitchFamily="34" charset="0"/>
              </a:rPr>
              <a:t>:</a:t>
            </a:r>
          </a:p>
          <a:p>
            <a:pPr marL="0" indent="0" algn="l">
              <a:buNone/>
            </a:pPr>
            <a:r>
              <a:rPr lang="en-US" b="1" i="0" u="none" strike="noStrike" dirty="0">
                <a:effectLst/>
                <a:latin typeface="Calibri" panose="020F0502020204030204" pitchFamily="34" charset="0"/>
                <a:cs typeface="Calibri" panose="020F0502020204030204" pitchFamily="34" charset="0"/>
              </a:rPr>
              <a:t>/var/log/system.log</a:t>
            </a:r>
            <a:r>
              <a:rPr lang="en-US" b="0" i="0" u="none" strike="noStrike" dirty="0">
                <a:effectLst/>
                <a:latin typeface="Calibri" panose="020F0502020204030204" pitchFamily="34" charset="0"/>
                <a:cs typeface="Calibri" panose="020F0502020204030204" pitchFamily="34" charset="0"/>
              </a:rPr>
              <a:t> : Contains general system messages.</a:t>
            </a:r>
          </a:p>
          <a:p>
            <a:pPr marL="0" indent="0" algn="l">
              <a:buNone/>
            </a:pPr>
            <a:r>
              <a:rPr lang="en-US" b="1" i="0" u="none" strike="noStrike" dirty="0">
                <a:effectLst/>
                <a:latin typeface="Calibri" panose="020F0502020204030204" pitchFamily="34" charset="0"/>
                <a:cs typeface="Calibri" panose="020F0502020204030204" pitchFamily="34" charset="0"/>
              </a:rPr>
              <a:t>/var/log/install.log</a:t>
            </a:r>
            <a:r>
              <a:rPr lang="en-US" b="0" i="0" u="none" strike="noStrike" dirty="0">
                <a:effectLst/>
                <a:latin typeface="Calibri" panose="020F0502020204030204" pitchFamily="34" charset="0"/>
                <a:cs typeface="Calibri" panose="020F0502020204030204" pitchFamily="34" charset="0"/>
              </a:rPr>
              <a:t> : Logs related to software installations and updates.</a:t>
            </a:r>
          </a:p>
          <a:p>
            <a:pPr marL="0" indent="0" algn="l">
              <a:buNone/>
            </a:pPr>
            <a:r>
              <a:rPr lang="en-US" dirty="0">
                <a:latin typeface="Calibri" panose="020F0502020204030204" pitchFamily="34" charset="0"/>
                <a:cs typeface="Calibri" panose="020F0502020204030204" pitchFamily="34" charset="0"/>
              </a:rPr>
              <a:t>dmesg : </a:t>
            </a:r>
            <a:r>
              <a:rPr lang="en-US" b="0" i="0" u="none" strike="noStrike" dirty="0">
                <a:effectLst/>
                <a:latin typeface="Calibri" panose="020F0502020204030204" pitchFamily="34" charset="0"/>
                <a:cs typeface="Calibri" panose="020F0502020204030204" pitchFamily="34" charset="0"/>
              </a:rPr>
              <a:t>This command shows recent system events stored in the kernel’s memory buffer</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50933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73782-08B8-8297-A1EC-EAAD2CF6594C}"/>
              </a:ext>
            </a:extLst>
          </p:cNvPr>
          <p:cNvSpPr>
            <a:spLocks noGrp="1"/>
          </p:cNvSpPr>
          <p:nvPr>
            <p:ph type="title"/>
          </p:nvPr>
        </p:nvSpPr>
        <p:spPr>
          <a:xfrm>
            <a:off x="3207521" y="1384663"/>
            <a:ext cx="5296988" cy="576701"/>
          </a:xfrm>
        </p:spPr>
        <p:txBody>
          <a:bodyPr>
            <a:normAutofit/>
          </a:bodyPr>
          <a:lstStyle/>
          <a:p>
            <a:r>
              <a:rPr lang="en-US" sz="1800" i="0" u="none" strike="noStrike" dirty="0">
                <a:effectLst/>
                <a:latin typeface="Calibri" panose="020F0502020204030204" pitchFamily="34" charset="0"/>
                <a:cs typeface="Calibri" panose="020F0502020204030204" pitchFamily="34" charset="0"/>
              </a:rPr>
              <a:t>Sample Command and Output: </a:t>
            </a:r>
            <a:r>
              <a:rPr lang="en-US" sz="1800" b="0" i="0" u="none" strike="noStrike" dirty="0">
                <a:effectLst/>
                <a:latin typeface="Calibri" panose="020F0502020204030204" pitchFamily="34" charset="0"/>
                <a:cs typeface="Calibri" panose="020F0502020204030204" pitchFamily="34" charset="0"/>
              </a:rPr>
              <a:t>du -h [directory]</a:t>
            </a:r>
            <a:endParaRPr lang="en-US" sz="1800" dirty="0">
              <a:latin typeface="Calibri" panose="020F0502020204030204" pitchFamily="34" charset="0"/>
              <a:cs typeface="Calibri" panose="020F0502020204030204" pitchFamily="34" charset="0"/>
            </a:endParaRPr>
          </a:p>
        </p:txBody>
      </p:sp>
      <p:pic>
        <p:nvPicPr>
          <p:cNvPr id="5" name="Content Placeholder 4">
            <a:extLst>
              <a:ext uri="{FF2B5EF4-FFF2-40B4-BE49-F238E27FC236}">
                <a16:creationId xmlns:a16="http://schemas.microsoft.com/office/drawing/2014/main" id="{40785DF7-7EF0-6ADF-5D9F-3A8493045A4A}"/>
              </a:ext>
            </a:extLst>
          </p:cNvPr>
          <p:cNvPicPr>
            <a:picLocks noGrp="1" noChangeAspect="1"/>
          </p:cNvPicPr>
          <p:nvPr>
            <p:ph idx="1"/>
          </p:nvPr>
        </p:nvPicPr>
        <p:blipFill>
          <a:blip r:embed="rId2"/>
          <a:stretch>
            <a:fillRect/>
          </a:stretch>
        </p:blipFill>
        <p:spPr>
          <a:xfrm>
            <a:off x="1473427" y="2246041"/>
            <a:ext cx="8765177" cy="4106862"/>
          </a:xfrm>
        </p:spPr>
      </p:pic>
    </p:spTree>
    <p:extLst>
      <p:ext uri="{BB962C8B-B14F-4D97-AF65-F5344CB8AC3E}">
        <p14:creationId xmlns:p14="http://schemas.microsoft.com/office/powerpoint/2010/main" val="20122132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45B21-BBCA-799D-CAB1-FF944CF9FE4D}"/>
              </a:ext>
            </a:extLst>
          </p:cNvPr>
          <p:cNvSpPr>
            <a:spLocks noGrp="1"/>
          </p:cNvSpPr>
          <p:nvPr>
            <p:ph type="title"/>
          </p:nvPr>
        </p:nvSpPr>
        <p:spPr>
          <a:xfrm>
            <a:off x="2841173" y="1066800"/>
            <a:ext cx="5767250" cy="709749"/>
          </a:xfrm>
        </p:spPr>
        <p:txBody>
          <a:bodyPr>
            <a:normAutofit/>
          </a:bodyPr>
          <a:lstStyle/>
          <a:p>
            <a:r>
              <a:rPr lang="en-US" sz="1800" i="0" u="none" strike="noStrike" dirty="0">
                <a:effectLst/>
                <a:latin typeface="Calibri" panose="020F0502020204030204" pitchFamily="34" charset="0"/>
                <a:cs typeface="Calibri" panose="020F0502020204030204" pitchFamily="34" charset="0"/>
              </a:rPr>
              <a:t>Sample Command and Output: /var/log/install.log </a:t>
            </a:r>
            <a:endParaRPr lang="en-US" sz="1800" dirty="0">
              <a:latin typeface="Calibri" panose="020F0502020204030204" pitchFamily="34" charset="0"/>
              <a:cs typeface="Calibri" panose="020F0502020204030204" pitchFamily="34" charset="0"/>
            </a:endParaRPr>
          </a:p>
        </p:txBody>
      </p:sp>
      <p:pic>
        <p:nvPicPr>
          <p:cNvPr id="5" name="Content Placeholder 4">
            <a:extLst>
              <a:ext uri="{FF2B5EF4-FFF2-40B4-BE49-F238E27FC236}">
                <a16:creationId xmlns:a16="http://schemas.microsoft.com/office/drawing/2014/main" id="{0DF33B61-EA9A-B84D-14C5-D716736A7AC1}"/>
              </a:ext>
            </a:extLst>
          </p:cNvPr>
          <p:cNvPicPr>
            <a:picLocks noGrp="1" noChangeAspect="1"/>
          </p:cNvPicPr>
          <p:nvPr>
            <p:ph idx="1"/>
          </p:nvPr>
        </p:nvPicPr>
        <p:blipFill>
          <a:blip r:embed="rId2"/>
          <a:stretch>
            <a:fillRect/>
          </a:stretch>
        </p:blipFill>
        <p:spPr>
          <a:xfrm>
            <a:off x="914400" y="2141537"/>
            <a:ext cx="9902826" cy="3971879"/>
          </a:xfrm>
        </p:spPr>
      </p:pic>
    </p:spTree>
    <p:extLst>
      <p:ext uri="{BB962C8B-B14F-4D97-AF65-F5344CB8AC3E}">
        <p14:creationId xmlns:p14="http://schemas.microsoft.com/office/powerpoint/2010/main" val="2540975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9EC5C-4846-5EC1-D8BF-FBE58BDA94B9}"/>
              </a:ext>
            </a:extLst>
          </p:cNvPr>
          <p:cNvSpPr>
            <a:spLocks noGrp="1"/>
          </p:cNvSpPr>
          <p:nvPr>
            <p:ph type="title"/>
          </p:nvPr>
        </p:nvSpPr>
        <p:spPr>
          <a:xfrm>
            <a:off x="3742510" y="1171303"/>
            <a:ext cx="4291148" cy="931817"/>
          </a:xfrm>
        </p:spPr>
        <p:txBody>
          <a:bodyPr>
            <a:normAutofit/>
          </a:bodyPr>
          <a:lstStyle/>
          <a:p>
            <a:r>
              <a:rPr lang="en-US" sz="1800" i="0" u="none" strike="noStrike" dirty="0">
                <a:effectLst/>
                <a:latin typeface="Calibri" panose="020F0502020204030204" pitchFamily="34" charset="0"/>
                <a:cs typeface="Calibri" panose="020F0502020204030204" pitchFamily="34" charset="0"/>
              </a:rPr>
              <a:t>Sample Command and Output: </a:t>
            </a:r>
            <a:r>
              <a:rPr lang="en-US" sz="1800" dirty="0">
                <a:latin typeface="Calibri" panose="020F0502020204030204" pitchFamily="34" charset="0"/>
                <a:cs typeface="Calibri" panose="020F0502020204030204" pitchFamily="34" charset="0"/>
              </a:rPr>
              <a:t>dmesg</a:t>
            </a:r>
            <a:endParaRPr lang="en-US" sz="1800" dirty="0"/>
          </a:p>
        </p:txBody>
      </p:sp>
      <p:pic>
        <p:nvPicPr>
          <p:cNvPr id="5" name="Content Placeholder 4">
            <a:extLst>
              <a:ext uri="{FF2B5EF4-FFF2-40B4-BE49-F238E27FC236}">
                <a16:creationId xmlns:a16="http://schemas.microsoft.com/office/drawing/2014/main" id="{ACCEA3A2-2E18-325A-6370-EE0AAD9B2F28}"/>
              </a:ext>
            </a:extLst>
          </p:cNvPr>
          <p:cNvPicPr>
            <a:picLocks noGrp="1" noChangeAspect="1"/>
          </p:cNvPicPr>
          <p:nvPr>
            <p:ph idx="1"/>
          </p:nvPr>
        </p:nvPicPr>
        <p:blipFill>
          <a:blip r:embed="rId2"/>
          <a:stretch>
            <a:fillRect/>
          </a:stretch>
        </p:blipFill>
        <p:spPr>
          <a:xfrm>
            <a:off x="685800" y="2259874"/>
            <a:ext cx="10131425" cy="3988526"/>
          </a:xfrm>
        </p:spPr>
      </p:pic>
    </p:spTree>
    <p:extLst>
      <p:ext uri="{BB962C8B-B14F-4D97-AF65-F5344CB8AC3E}">
        <p14:creationId xmlns:p14="http://schemas.microsoft.com/office/powerpoint/2010/main" val="3117385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5E356-0D7D-B026-1A2B-ADA8C18E00BB}"/>
              </a:ext>
            </a:extLst>
          </p:cNvPr>
          <p:cNvSpPr>
            <a:spLocks noGrp="1"/>
          </p:cNvSpPr>
          <p:nvPr>
            <p:ph type="title"/>
          </p:nvPr>
        </p:nvSpPr>
        <p:spPr>
          <a:xfrm>
            <a:off x="2997927" y="792480"/>
            <a:ext cx="5140233" cy="999067"/>
          </a:xfrm>
        </p:spPr>
        <p:txBody>
          <a:bodyPr>
            <a:normAutofit/>
          </a:bodyPr>
          <a:lstStyle/>
          <a:p>
            <a:r>
              <a:rPr lang="en-US" sz="3200" b="0" i="0" u="none" strike="noStrike" dirty="0">
                <a:solidFill>
                  <a:schemeClr val="bg2">
                    <a:lumMod val="40000"/>
                    <a:lumOff val="60000"/>
                  </a:schemeClr>
                </a:solidFill>
                <a:effectLst/>
                <a:latin typeface="Calibri" panose="020F0502020204030204" pitchFamily="34" charset="0"/>
                <a:cs typeface="Calibri" panose="020F0502020204030204" pitchFamily="34" charset="0"/>
              </a:rPr>
              <a:t>User Activity Monitoring</a:t>
            </a:r>
            <a:endParaRPr lang="en-US" sz="3200" dirty="0">
              <a:solidFill>
                <a:schemeClr val="bg2">
                  <a:lumMod val="40000"/>
                  <a:lumOff val="60000"/>
                </a:schemeClr>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3993CBA8-A038-21B9-3FA5-8E01815EBA0A}"/>
              </a:ext>
            </a:extLst>
          </p:cNvPr>
          <p:cNvSpPr>
            <a:spLocks noGrp="1"/>
          </p:cNvSpPr>
          <p:nvPr>
            <p:ph idx="1"/>
          </p:nvPr>
        </p:nvSpPr>
        <p:spPr>
          <a:xfrm>
            <a:off x="711926" y="2155130"/>
            <a:ext cx="10131425" cy="3649133"/>
          </a:xfrm>
        </p:spPr>
        <p:txBody>
          <a:bodyPr/>
          <a:lstStyle/>
          <a:p>
            <a:pPr marL="0" indent="0" algn="l">
              <a:buNone/>
            </a:pPr>
            <a:r>
              <a:rPr lang="en-US" b="1" i="0" u="none" strike="noStrike" dirty="0">
                <a:effectLst/>
              </a:rPr>
              <a:t>Overview</a:t>
            </a:r>
            <a:r>
              <a:rPr lang="en-US" b="0" i="0" u="none" strike="noStrike" dirty="0">
                <a:effectLst/>
              </a:rPr>
              <a:t>: Tracking user activity helps maintain system security by recording user logins and actions.</a:t>
            </a:r>
          </a:p>
          <a:p>
            <a:pPr marL="0" indent="0" algn="l">
              <a:buNone/>
            </a:pPr>
            <a:r>
              <a:rPr lang="en-US" b="1" i="0" u="none" strike="noStrike" dirty="0">
                <a:effectLst/>
              </a:rPr>
              <a:t>Commands</a:t>
            </a:r>
            <a:r>
              <a:rPr lang="en-US" b="0" i="0" u="none" strike="noStrike" dirty="0">
                <a:effectLst/>
              </a:rPr>
              <a:t>:</a:t>
            </a:r>
          </a:p>
          <a:p>
            <a:pPr marL="0" indent="0" algn="l">
              <a:buNone/>
            </a:pPr>
            <a:r>
              <a:rPr lang="en-US" b="0" i="0" u="none" strike="noStrike" dirty="0">
                <a:effectLst/>
              </a:rPr>
              <a:t>last : Displays a list of recent user logins.</a:t>
            </a:r>
          </a:p>
          <a:p>
            <a:pPr marL="0" indent="0" algn="l">
              <a:buNone/>
            </a:pPr>
            <a:r>
              <a:rPr lang="en-US" b="0" i="0" u="none" strike="noStrike" dirty="0">
                <a:effectLst/>
              </a:rPr>
              <a:t>who : Displays current users and their activities.</a:t>
            </a:r>
          </a:p>
          <a:p>
            <a:endParaRPr lang="en-US" dirty="0"/>
          </a:p>
        </p:txBody>
      </p:sp>
    </p:spTree>
    <p:extLst>
      <p:ext uri="{BB962C8B-B14F-4D97-AF65-F5344CB8AC3E}">
        <p14:creationId xmlns:p14="http://schemas.microsoft.com/office/powerpoint/2010/main" val="1432199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6E6AA-415D-F7FA-1FE3-F4FABD240E0F}"/>
              </a:ext>
            </a:extLst>
          </p:cNvPr>
          <p:cNvSpPr>
            <a:spLocks noGrp="1"/>
          </p:cNvSpPr>
          <p:nvPr>
            <p:ph type="title"/>
          </p:nvPr>
        </p:nvSpPr>
        <p:spPr>
          <a:xfrm>
            <a:off x="3566160" y="842026"/>
            <a:ext cx="3984171" cy="1456267"/>
          </a:xfrm>
        </p:spPr>
        <p:txBody>
          <a:bodyPr>
            <a:normAutofit/>
          </a:bodyPr>
          <a:lstStyle/>
          <a:p>
            <a:r>
              <a:rPr lang="en-US" sz="1800" i="0" u="none" strike="noStrike" dirty="0">
                <a:effectLst/>
                <a:latin typeface="Calibri" panose="020F0502020204030204" pitchFamily="34" charset="0"/>
                <a:cs typeface="Calibri" panose="020F0502020204030204" pitchFamily="34" charset="0"/>
              </a:rPr>
              <a:t>Sample Command and Output: LAST</a:t>
            </a:r>
            <a:endParaRPr lang="en-US" sz="1800" dirty="0"/>
          </a:p>
        </p:txBody>
      </p:sp>
      <p:pic>
        <p:nvPicPr>
          <p:cNvPr id="5" name="Content Placeholder 4">
            <a:extLst>
              <a:ext uri="{FF2B5EF4-FFF2-40B4-BE49-F238E27FC236}">
                <a16:creationId xmlns:a16="http://schemas.microsoft.com/office/drawing/2014/main" id="{7FE1B2A7-23E7-3845-ABBB-73B451DC5491}"/>
              </a:ext>
            </a:extLst>
          </p:cNvPr>
          <p:cNvPicPr>
            <a:picLocks noGrp="1" noChangeAspect="1"/>
          </p:cNvPicPr>
          <p:nvPr>
            <p:ph idx="1"/>
          </p:nvPr>
        </p:nvPicPr>
        <p:blipFill>
          <a:blip r:embed="rId2"/>
          <a:stretch>
            <a:fillRect/>
          </a:stretch>
        </p:blipFill>
        <p:spPr>
          <a:xfrm>
            <a:off x="1214846" y="2381024"/>
            <a:ext cx="9326879" cy="3867376"/>
          </a:xfrm>
        </p:spPr>
      </p:pic>
    </p:spTree>
    <p:extLst>
      <p:ext uri="{BB962C8B-B14F-4D97-AF65-F5344CB8AC3E}">
        <p14:creationId xmlns:p14="http://schemas.microsoft.com/office/powerpoint/2010/main" val="39031599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D3C25-D2CA-7104-A4B2-405C4AFE9916}"/>
              </a:ext>
            </a:extLst>
          </p:cNvPr>
          <p:cNvSpPr>
            <a:spLocks noGrp="1"/>
          </p:cNvSpPr>
          <p:nvPr>
            <p:ph type="title"/>
          </p:nvPr>
        </p:nvSpPr>
        <p:spPr>
          <a:xfrm>
            <a:off x="3951516" y="1471749"/>
            <a:ext cx="4056016" cy="631371"/>
          </a:xfrm>
        </p:spPr>
        <p:txBody>
          <a:bodyPr>
            <a:normAutofit/>
          </a:bodyPr>
          <a:lstStyle/>
          <a:p>
            <a:r>
              <a:rPr lang="en-US" sz="1800" i="0" u="none" strike="noStrike" dirty="0">
                <a:effectLst/>
                <a:latin typeface="Calibri" panose="020F0502020204030204" pitchFamily="34" charset="0"/>
                <a:cs typeface="Calibri" panose="020F0502020204030204" pitchFamily="34" charset="0"/>
              </a:rPr>
              <a:t>Sample Command and Output: WHO</a:t>
            </a:r>
            <a:endParaRPr lang="en-US" sz="1800" dirty="0"/>
          </a:p>
        </p:txBody>
      </p:sp>
      <p:pic>
        <p:nvPicPr>
          <p:cNvPr id="5" name="Content Placeholder 4">
            <a:extLst>
              <a:ext uri="{FF2B5EF4-FFF2-40B4-BE49-F238E27FC236}">
                <a16:creationId xmlns:a16="http://schemas.microsoft.com/office/drawing/2014/main" id="{0C779920-B0B4-F7BE-00AF-E12C3C8D980B}"/>
              </a:ext>
            </a:extLst>
          </p:cNvPr>
          <p:cNvPicPr>
            <a:picLocks noGrp="1" noChangeAspect="1"/>
          </p:cNvPicPr>
          <p:nvPr>
            <p:ph idx="1"/>
          </p:nvPr>
        </p:nvPicPr>
        <p:blipFill>
          <a:blip r:embed="rId2"/>
          <a:stretch>
            <a:fillRect/>
          </a:stretch>
        </p:blipFill>
        <p:spPr>
          <a:xfrm>
            <a:off x="1776548" y="2638697"/>
            <a:ext cx="8386354" cy="3187337"/>
          </a:xfrm>
        </p:spPr>
      </p:pic>
    </p:spTree>
    <p:extLst>
      <p:ext uri="{BB962C8B-B14F-4D97-AF65-F5344CB8AC3E}">
        <p14:creationId xmlns:p14="http://schemas.microsoft.com/office/powerpoint/2010/main" val="1661363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765B1-D279-426A-9CFC-C30FFA09FE2C}"/>
              </a:ext>
            </a:extLst>
          </p:cNvPr>
          <p:cNvSpPr>
            <a:spLocks noGrp="1"/>
          </p:cNvSpPr>
          <p:nvPr>
            <p:ph type="title"/>
          </p:nvPr>
        </p:nvSpPr>
        <p:spPr>
          <a:xfrm>
            <a:off x="4494213" y="683742"/>
            <a:ext cx="2951616" cy="1095632"/>
          </a:xfrm>
        </p:spPr>
        <p:txBody>
          <a:bodyPr>
            <a:normAutofit/>
          </a:bodyPr>
          <a:lstStyle/>
          <a:p>
            <a:r>
              <a:rPr lang="en-US" sz="3200" dirty="0">
                <a:solidFill>
                  <a:schemeClr val="bg2">
                    <a:lumMod val="40000"/>
                    <a:lumOff val="60000"/>
                  </a:schemeClr>
                </a:solidFill>
                <a:effectLst/>
                <a:latin typeface="Calibri" panose="020F0502020204030204" pitchFamily="34" charset="0"/>
                <a:ea typeface="Aptos" panose="020B0004020202020204" pitchFamily="34" charset="0"/>
                <a:cs typeface="Calibri" panose="020F0502020204030204" pitchFamily="34" charset="0"/>
              </a:rPr>
              <a:t>Introduction</a:t>
            </a:r>
            <a:r>
              <a:rPr lang="en-US" dirty="0">
                <a:effectLst/>
              </a:rPr>
              <a:t> </a:t>
            </a:r>
            <a:endParaRPr lang="en-US" dirty="0"/>
          </a:p>
        </p:txBody>
      </p:sp>
      <p:sp>
        <p:nvSpPr>
          <p:cNvPr id="3" name="Content Placeholder 2">
            <a:extLst>
              <a:ext uri="{FF2B5EF4-FFF2-40B4-BE49-F238E27FC236}">
                <a16:creationId xmlns:a16="http://schemas.microsoft.com/office/drawing/2014/main" id="{D65C823B-9A8C-E42F-D821-4D6CAA8C75B0}"/>
              </a:ext>
            </a:extLst>
          </p:cNvPr>
          <p:cNvSpPr>
            <a:spLocks noGrp="1"/>
          </p:cNvSpPr>
          <p:nvPr>
            <p:ph idx="1"/>
          </p:nvPr>
        </p:nvSpPr>
        <p:spPr>
          <a:xfrm>
            <a:off x="868681" y="1779374"/>
            <a:ext cx="10131425" cy="3649133"/>
          </a:xfrm>
        </p:spPr>
        <p:txBody>
          <a:bodyPr/>
          <a:lstStyle/>
          <a:p>
            <a:pPr marL="0" indent="0">
              <a:buNone/>
            </a:pPr>
            <a:r>
              <a:rPr lang="en-US" b="0" i="0" u="none" strike="noStrike" dirty="0">
                <a:effectLst/>
                <a:latin typeface="Calibri" panose="020F0502020204030204" pitchFamily="34" charset="0"/>
                <a:cs typeface="Calibri" panose="020F0502020204030204" pitchFamily="34" charset="0"/>
              </a:rPr>
              <a:t>Monitoring a system is vital for maintaining reliable, available, and secure services. This guide highlights key metrics to track on a Unix-based system, along with sample commands to capture each metric. Command outputs are demonstrated with screenshots, making this report a practical resource for overseeing any Unix-based system.</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365401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C3DC6-DB04-1031-F539-F263256C3F50}"/>
              </a:ext>
            </a:extLst>
          </p:cNvPr>
          <p:cNvSpPr>
            <a:spLocks noGrp="1"/>
          </p:cNvSpPr>
          <p:nvPr>
            <p:ph type="title"/>
          </p:nvPr>
        </p:nvSpPr>
        <p:spPr>
          <a:xfrm>
            <a:off x="2453142" y="1330234"/>
            <a:ext cx="6596742" cy="811833"/>
          </a:xfrm>
        </p:spPr>
        <p:txBody>
          <a:bodyPr>
            <a:noAutofit/>
          </a:bodyPr>
          <a:lstStyle/>
          <a:p>
            <a:r>
              <a:rPr lang="en-US" sz="3200" b="0" i="0" u="none" strike="noStrike" dirty="0">
                <a:solidFill>
                  <a:schemeClr val="bg2">
                    <a:lumMod val="40000"/>
                    <a:lumOff val="60000"/>
                  </a:schemeClr>
                </a:solidFill>
                <a:effectLst/>
                <a:latin typeface="Calibri" panose="020F0502020204030204" pitchFamily="34" charset="0"/>
                <a:cs typeface="Calibri" panose="020F0502020204030204" pitchFamily="34" charset="0"/>
              </a:rPr>
              <a:t>System Uptime and Load Statistics</a:t>
            </a:r>
            <a:endParaRPr lang="en-US" sz="3200" dirty="0">
              <a:solidFill>
                <a:schemeClr val="bg2">
                  <a:lumMod val="40000"/>
                  <a:lumOff val="60000"/>
                </a:schemeClr>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011E0427-7976-93BE-AF3B-05AE99C02BEC}"/>
              </a:ext>
            </a:extLst>
          </p:cNvPr>
          <p:cNvSpPr>
            <a:spLocks noGrp="1"/>
          </p:cNvSpPr>
          <p:nvPr>
            <p:ph idx="1"/>
          </p:nvPr>
        </p:nvSpPr>
        <p:spPr/>
        <p:txBody>
          <a:bodyPr/>
          <a:lstStyle/>
          <a:p>
            <a:pPr marL="0" indent="0" algn="l">
              <a:buNone/>
            </a:pPr>
            <a:r>
              <a:rPr lang="en-US" b="1" i="0" u="none" strike="noStrike" dirty="0">
                <a:effectLst/>
                <a:latin typeface="Calibri" panose="020F0502020204030204" pitchFamily="34" charset="0"/>
                <a:cs typeface="Calibri" panose="020F0502020204030204" pitchFamily="34" charset="0"/>
              </a:rPr>
              <a:t>Overview</a:t>
            </a:r>
            <a:r>
              <a:rPr lang="en-US" b="0" i="0" u="none" strike="noStrike" dirty="0">
                <a:effectLst/>
                <a:latin typeface="Calibri" panose="020F0502020204030204" pitchFamily="34" charset="0"/>
                <a:cs typeface="Calibri" panose="020F0502020204030204" pitchFamily="34" charset="0"/>
              </a:rPr>
              <a:t>: Monitoring uptime and load averages provides insight into system stability and the overall workload.</a:t>
            </a:r>
          </a:p>
          <a:p>
            <a:pPr marL="0" indent="0" algn="l">
              <a:buNone/>
            </a:pPr>
            <a:r>
              <a:rPr lang="en-US" b="1" i="0" u="none" strike="noStrike" dirty="0">
                <a:effectLst/>
                <a:latin typeface="Calibri" panose="020F0502020204030204" pitchFamily="34" charset="0"/>
                <a:cs typeface="Calibri" panose="020F0502020204030204" pitchFamily="34" charset="0"/>
              </a:rPr>
              <a:t>Commands</a:t>
            </a:r>
            <a:r>
              <a:rPr lang="en-US" b="0" i="0" u="none" strike="noStrike" dirty="0">
                <a:effectLst/>
                <a:latin typeface="Calibri" panose="020F0502020204030204" pitchFamily="34" charset="0"/>
                <a:cs typeface="Calibri" panose="020F0502020204030204" pitchFamily="34" charset="0"/>
              </a:rPr>
              <a:t>:</a:t>
            </a:r>
          </a:p>
          <a:p>
            <a:pPr marL="0" indent="0" algn="l">
              <a:buNone/>
            </a:pPr>
            <a:r>
              <a:rPr lang="en-US" b="0" i="0" u="none" strike="noStrike" dirty="0">
                <a:effectLst/>
                <a:latin typeface="Calibri" panose="020F0502020204030204" pitchFamily="34" charset="0"/>
                <a:cs typeface="Calibri" panose="020F0502020204030204" pitchFamily="34" charset="0"/>
              </a:rPr>
              <a:t>uptime - Displays system uptime along with the load averages.</a:t>
            </a:r>
          </a:p>
          <a:p>
            <a:pPr marL="0" indent="0" algn="l">
              <a:buNone/>
            </a:pPr>
            <a:r>
              <a:rPr lang="en-US" b="0" i="0" u="none" strike="noStrike" dirty="0">
                <a:effectLst/>
                <a:latin typeface="Calibri" panose="020F0502020204030204" pitchFamily="34" charset="0"/>
                <a:cs typeface="Calibri" panose="020F0502020204030204" pitchFamily="34" charset="0"/>
              </a:rPr>
              <a:t>sysctl vm.loadavg - Directly shows load averages from the system.</a:t>
            </a:r>
          </a:p>
          <a:p>
            <a:endParaRPr lang="en-US" dirty="0"/>
          </a:p>
        </p:txBody>
      </p:sp>
    </p:spTree>
    <p:extLst>
      <p:ext uri="{BB962C8B-B14F-4D97-AF65-F5344CB8AC3E}">
        <p14:creationId xmlns:p14="http://schemas.microsoft.com/office/powerpoint/2010/main" val="311785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FDCC1-65AB-5381-9077-12FA460C3738}"/>
              </a:ext>
            </a:extLst>
          </p:cNvPr>
          <p:cNvSpPr>
            <a:spLocks noGrp="1"/>
          </p:cNvSpPr>
          <p:nvPr>
            <p:ph type="title"/>
          </p:nvPr>
        </p:nvSpPr>
        <p:spPr>
          <a:xfrm>
            <a:off x="3664133" y="1354183"/>
            <a:ext cx="4251959" cy="905691"/>
          </a:xfrm>
        </p:spPr>
        <p:txBody>
          <a:bodyPr>
            <a:normAutofit/>
          </a:bodyPr>
          <a:lstStyle/>
          <a:p>
            <a:r>
              <a:rPr lang="en-US" sz="1800" i="0" u="none" strike="noStrike" dirty="0">
                <a:effectLst/>
                <a:latin typeface="Calibri" panose="020F0502020204030204" pitchFamily="34" charset="0"/>
                <a:cs typeface="Calibri" panose="020F0502020204030204" pitchFamily="34" charset="0"/>
              </a:rPr>
              <a:t>Sample Command and Output: UPTIME</a:t>
            </a:r>
            <a:endParaRPr lang="en-US" sz="1800" dirty="0"/>
          </a:p>
        </p:txBody>
      </p:sp>
      <p:pic>
        <p:nvPicPr>
          <p:cNvPr id="5" name="Content Placeholder 4">
            <a:extLst>
              <a:ext uri="{FF2B5EF4-FFF2-40B4-BE49-F238E27FC236}">
                <a16:creationId xmlns:a16="http://schemas.microsoft.com/office/drawing/2014/main" id="{FF122834-DC9F-B385-9ADA-800AB6F77E99}"/>
              </a:ext>
            </a:extLst>
          </p:cNvPr>
          <p:cNvPicPr>
            <a:picLocks noGrp="1" noChangeAspect="1"/>
          </p:cNvPicPr>
          <p:nvPr>
            <p:ph idx="1"/>
          </p:nvPr>
        </p:nvPicPr>
        <p:blipFill>
          <a:blip r:embed="rId2"/>
          <a:stretch>
            <a:fillRect/>
          </a:stretch>
        </p:blipFill>
        <p:spPr>
          <a:xfrm>
            <a:off x="2111828" y="2913017"/>
            <a:ext cx="7968343" cy="2312126"/>
          </a:xfrm>
        </p:spPr>
      </p:pic>
    </p:spTree>
    <p:extLst>
      <p:ext uri="{BB962C8B-B14F-4D97-AF65-F5344CB8AC3E}">
        <p14:creationId xmlns:p14="http://schemas.microsoft.com/office/powerpoint/2010/main" val="1013422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F96AC-59F5-6408-2C62-9B9E9B53641B}"/>
              </a:ext>
            </a:extLst>
          </p:cNvPr>
          <p:cNvSpPr>
            <a:spLocks noGrp="1"/>
          </p:cNvSpPr>
          <p:nvPr>
            <p:ph type="title"/>
          </p:nvPr>
        </p:nvSpPr>
        <p:spPr>
          <a:xfrm>
            <a:off x="3056709" y="1569517"/>
            <a:ext cx="5832566" cy="905691"/>
          </a:xfrm>
        </p:spPr>
        <p:txBody>
          <a:bodyPr>
            <a:normAutofit/>
          </a:bodyPr>
          <a:lstStyle/>
          <a:p>
            <a:r>
              <a:rPr lang="en-US" sz="1800" i="0" u="none" strike="noStrike" dirty="0">
                <a:effectLst/>
                <a:latin typeface="Calibri" panose="020F0502020204030204" pitchFamily="34" charset="0"/>
                <a:cs typeface="Calibri" panose="020F0502020204030204" pitchFamily="34" charset="0"/>
              </a:rPr>
              <a:t>Sample Command and Output: </a:t>
            </a:r>
            <a:r>
              <a:rPr lang="en-US" sz="1800" b="0" i="0" u="none" strike="noStrike" dirty="0">
                <a:effectLst/>
                <a:latin typeface="Calibri" panose="020F0502020204030204" pitchFamily="34" charset="0"/>
                <a:cs typeface="Calibri" panose="020F0502020204030204" pitchFamily="34" charset="0"/>
              </a:rPr>
              <a:t>sysctl vm.loadavg</a:t>
            </a:r>
            <a:endParaRPr lang="en-US" sz="1800" dirty="0">
              <a:latin typeface="Calibri" panose="020F0502020204030204" pitchFamily="34" charset="0"/>
              <a:cs typeface="Calibri" panose="020F0502020204030204" pitchFamily="34" charset="0"/>
            </a:endParaRPr>
          </a:p>
        </p:txBody>
      </p:sp>
      <p:pic>
        <p:nvPicPr>
          <p:cNvPr id="5" name="Content Placeholder 4">
            <a:extLst>
              <a:ext uri="{FF2B5EF4-FFF2-40B4-BE49-F238E27FC236}">
                <a16:creationId xmlns:a16="http://schemas.microsoft.com/office/drawing/2014/main" id="{A67AAD5B-4368-B2BC-8FD4-3556D1A4E0B3}"/>
              </a:ext>
            </a:extLst>
          </p:cNvPr>
          <p:cNvPicPr>
            <a:picLocks noGrp="1" noChangeAspect="1"/>
          </p:cNvPicPr>
          <p:nvPr>
            <p:ph idx="1"/>
          </p:nvPr>
        </p:nvPicPr>
        <p:blipFill>
          <a:blip r:embed="rId2"/>
          <a:stretch>
            <a:fillRect/>
          </a:stretch>
        </p:blipFill>
        <p:spPr>
          <a:xfrm>
            <a:off x="1994263" y="2926526"/>
            <a:ext cx="8203474" cy="1865608"/>
          </a:xfrm>
        </p:spPr>
      </p:pic>
    </p:spTree>
    <p:extLst>
      <p:ext uri="{BB962C8B-B14F-4D97-AF65-F5344CB8AC3E}">
        <p14:creationId xmlns:p14="http://schemas.microsoft.com/office/powerpoint/2010/main" val="20398898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A1F0B-BE53-AC83-E55E-7A07D4EC6F46}"/>
              </a:ext>
            </a:extLst>
          </p:cNvPr>
          <p:cNvSpPr>
            <a:spLocks noGrp="1"/>
          </p:cNvSpPr>
          <p:nvPr>
            <p:ph type="title"/>
          </p:nvPr>
        </p:nvSpPr>
        <p:spPr>
          <a:xfrm>
            <a:off x="3063241" y="883920"/>
            <a:ext cx="5649685" cy="999067"/>
          </a:xfrm>
        </p:spPr>
        <p:txBody>
          <a:bodyPr>
            <a:normAutofit/>
          </a:bodyPr>
          <a:lstStyle/>
          <a:p>
            <a:r>
              <a:rPr lang="en-US" sz="3200" b="0" i="0" u="none" strike="noStrike" dirty="0">
                <a:solidFill>
                  <a:schemeClr val="bg2">
                    <a:lumMod val="40000"/>
                    <a:lumOff val="60000"/>
                  </a:schemeClr>
                </a:solidFill>
                <a:effectLst/>
                <a:latin typeface="Calibri" panose="020F0502020204030204" pitchFamily="34" charset="0"/>
                <a:cs typeface="Calibri" panose="020F0502020204030204" pitchFamily="34" charset="0"/>
              </a:rPr>
              <a:t>Network Usage Monitoring</a:t>
            </a:r>
            <a:endParaRPr lang="en-US" sz="3200" dirty="0">
              <a:solidFill>
                <a:schemeClr val="bg2">
                  <a:lumMod val="40000"/>
                  <a:lumOff val="60000"/>
                </a:schemeClr>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B612602C-C62C-F752-EEE1-18AAB85F0BA3}"/>
              </a:ext>
            </a:extLst>
          </p:cNvPr>
          <p:cNvSpPr>
            <a:spLocks noGrp="1"/>
          </p:cNvSpPr>
          <p:nvPr>
            <p:ph idx="1"/>
          </p:nvPr>
        </p:nvSpPr>
        <p:spPr/>
        <p:txBody>
          <a:bodyPr/>
          <a:lstStyle/>
          <a:p>
            <a:pPr marL="0" indent="0" algn="l">
              <a:buNone/>
            </a:pPr>
            <a:r>
              <a:rPr lang="en-US" b="1" i="0" u="none" strike="noStrike" dirty="0">
                <a:effectLst/>
                <a:latin typeface="Calibri" panose="020F0502020204030204" pitchFamily="34" charset="0"/>
                <a:cs typeface="Calibri" panose="020F0502020204030204" pitchFamily="34" charset="0"/>
              </a:rPr>
              <a:t>Overview</a:t>
            </a:r>
            <a:r>
              <a:rPr lang="en-US" b="0" i="0" u="none" strike="noStrike" dirty="0">
                <a:effectLst/>
                <a:latin typeface="Calibri" panose="020F0502020204030204" pitchFamily="34" charset="0"/>
                <a:cs typeface="Calibri" panose="020F0502020204030204" pitchFamily="34" charset="0"/>
              </a:rPr>
              <a:t>: Observing network traffic helps identify abnormal bandwidth consumption, which could point to potential issues or heavy traffic.</a:t>
            </a:r>
          </a:p>
          <a:p>
            <a:pPr marL="0" indent="0" algn="l">
              <a:buNone/>
            </a:pPr>
            <a:r>
              <a:rPr lang="en-US" b="1" i="0" u="none" strike="noStrike" dirty="0">
                <a:effectLst/>
                <a:latin typeface="Calibri" panose="020F0502020204030204" pitchFamily="34" charset="0"/>
                <a:cs typeface="Calibri" panose="020F0502020204030204" pitchFamily="34" charset="0"/>
              </a:rPr>
              <a:t>Commands</a:t>
            </a:r>
            <a:r>
              <a:rPr lang="en-US" b="0" i="0" u="none" strike="noStrike" dirty="0">
                <a:effectLst/>
                <a:latin typeface="Calibri" panose="020F0502020204030204" pitchFamily="34" charset="0"/>
                <a:cs typeface="Calibri" panose="020F0502020204030204" pitchFamily="34" charset="0"/>
              </a:rPr>
              <a:t>:</a:t>
            </a:r>
          </a:p>
          <a:p>
            <a:pPr marL="0" indent="0">
              <a:buNone/>
            </a:pPr>
            <a:r>
              <a:rPr lang="en-US" dirty="0">
                <a:latin typeface="Calibri" panose="020F0502020204030204" pitchFamily="34" charset="0"/>
                <a:cs typeface="Calibri" panose="020F0502020204030204" pitchFamily="34" charset="0"/>
              </a:rPr>
              <a:t>netstat - Shows network connections, routing tables, and interface statistics</a:t>
            </a:r>
          </a:p>
          <a:p>
            <a:pPr marL="0" indent="0">
              <a:buNone/>
            </a:pPr>
            <a:r>
              <a:rPr lang="en-US" dirty="0">
                <a:latin typeface="Calibri" panose="020F0502020204030204" pitchFamily="34" charset="0"/>
                <a:cs typeface="Calibri" panose="020F0502020204030204" pitchFamily="34" charset="0"/>
              </a:rPr>
              <a:t>iftop - A real-time tool to monitor network bandwidth usage.</a:t>
            </a:r>
            <a:r>
              <a:rPr lang="en-US" b="0" i="0" u="none" strike="noStrike" dirty="0">
                <a:effectLst/>
                <a:latin typeface="Calibri" panose="020F0502020204030204" pitchFamily="34" charset="0"/>
                <a:cs typeface="Calibri" panose="020F0502020204030204" pitchFamily="34" charset="0"/>
              </a:rPr>
              <a:t> </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33338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51735-75F7-1B99-178F-AA81F88F3F8D}"/>
              </a:ext>
            </a:extLst>
          </p:cNvPr>
          <p:cNvSpPr>
            <a:spLocks noGrp="1"/>
          </p:cNvSpPr>
          <p:nvPr>
            <p:ph type="title"/>
          </p:nvPr>
        </p:nvSpPr>
        <p:spPr>
          <a:xfrm>
            <a:off x="3389814" y="870857"/>
            <a:ext cx="4382587" cy="391886"/>
          </a:xfrm>
        </p:spPr>
        <p:txBody>
          <a:bodyPr>
            <a:normAutofit/>
          </a:bodyPr>
          <a:lstStyle/>
          <a:p>
            <a:r>
              <a:rPr lang="en-US" sz="1800" i="0" u="none" strike="noStrike" dirty="0">
                <a:effectLst/>
                <a:latin typeface="Calibri" panose="020F0502020204030204" pitchFamily="34" charset="0"/>
                <a:cs typeface="Calibri" panose="020F0502020204030204" pitchFamily="34" charset="0"/>
              </a:rPr>
              <a:t>Sample Command and Output: </a:t>
            </a:r>
            <a:r>
              <a:rPr lang="en-US" sz="1800" b="0" i="0" u="none" strike="noStrike" dirty="0">
                <a:effectLst/>
                <a:latin typeface="Calibri" panose="020F0502020204030204" pitchFamily="34" charset="0"/>
                <a:cs typeface="Calibri" panose="020F0502020204030204" pitchFamily="34" charset="0"/>
              </a:rPr>
              <a:t>netstat</a:t>
            </a:r>
            <a:endParaRPr lang="en-US" sz="1800" dirty="0"/>
          </a:p>
        </p:txBody>
      </p:sp>
      <p:pic>
        <p:nvPicPr>
          <p:cNvPr id="9" name="Content Placeholder 8">
            <a:extLst>
              <a:ext uri="{FF2B5EF4-FFF2-40B4-BE49-F238E27FC236}">
                <a16:creationId xmlns:a16="http://schemas.microsoft.com/office/drawing/2014/main" id="{AD3D417A-330C-B540-18F5-762A6860D5CE}"/>
              </a:ext>
            </a:extLst>
          </p:cNvPr>
          <p:cNvPicPr>
            <a:picLocks noGrp="1" noChangeAspect="1"/>
          </p:cNvPicPr>
          <p:nvPr>
            <p:ph idx="1"/>
          </p:nvPr>
        </p:nvPicPr>
        <p:blipFill>
          <a:blip r:embed="rId2"/>
          <a:stretch>
            <a:fillRect/>
          </a:stretch>
        </p:blipFill>
        <p:spPr>
          <a:xfrm>
            <a:off x="587829" y="1449977"/>
            <a:ext cx="10489474" cy="4846320"/>
          </a:xfrm>
        </p:spPr>
      </p:pic>
    </p:spTree>
    <p:extLst>
      <p:ext uri="{BB962C8B-B14F-4D97-AF65-F5344CB8AC3E}">
        <p14:creationId xmlns:p14="http://schemas.microsoft.com/office/powerpoint/2010/main" val="30094408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4ACF8-F49E-4007-6ABE-3F93B3A82B6B}"/>
              </a:ext>
            </a:extLst>
          </p:cNvPr>
          <p:cNvSpPr>
            <a:spLocks noGrp="1"/>
          </p:cNvSpPr>
          <p:nvPr>
            <p:ph type="title"/>
          </p:nvPr>
        </p:nvSpPr>
        <p:spPr>
          <a:xfrm>
            <a:off x="3638008" y="988424"/>
            <a:ext cx="4147456" cy="853440"/>
          </a:xfrm>
        </p:spPr>
        <p:txBody>
          <a:bodyPr>
            <a:normAutofit/>
          </a:bodyPr>
          <a:lstStyle/>
          <a:p>
            <a:r>
              <a:rPr lang="en-US" sz="1800" i="0" u="none" strike="noStrike" dirty="0">
                <a:effectLst/>
                <a:latin typeface="Calibri" panose="020F0502020204030204" pitchFamily="34" charset="0"/>
                <a:cs typeface="Calibri" panose="020F0502020204030204" pitchFamily="34" charset="0"/>
              </a:rPr>
              <a:t>Sample Command and Output: </a:t>
            </a:r>
            <a:r>
              <a:rPr lang="en-US" sz="1800" b="0" i="0" u="none" strike="noStrike" dirty="0">
                <a:effectLst/>
                <a:latin typeface="Calibri" panose="020F0502020204030204" pitchFamily="34" charset="0"/>
                <a:cs typeface="Calibri" panose="020F0502020204030204" pitchFamily="34" charset="0"/>
              </a:rPr>
              <a:t>iftop</a:t>
            </a:r>
            <a:endParaRPr lang="en-US" sz="1800" dirty="0">
              <a:latin typeface="Calibri" panose="020F0502020204030204" pitchFamily="34" charset="0"/>
              <a:cs typeface="Calibri" panose="020F0502020204030204" pitchFamily="34" charset="0"/>
            </a:endParaRPr>
          </a:p>
        </p:txBody>
      </p:sp>
      <p:pic>
        <p:nvPicPr>
          <p:cNvPr id="5" name="Content Placeholder 4">
            <a:extLst>
              <a:ext uri="{FF2B5EF4-FFF2-40B4-BE49-F238E27FC236}">
                <a16:creationId xmlns:a16="http://schemas.microsoft.com/office/drawing/2014/main" id="{53015312-0521-9989-1129-284E9C7A0314}"/>
              </a:ext>
            </a:extLst>
          </p:cNvPr>
          <p:cNvPicPr>
            <a:picLocks noGrp="1" noChangeAspect="1"/>
          </p:cNvPicPr>
          <p:nvPr>
            <p:ph idx="1"/>
          </p:nvPr>
        </p:nvPicPr>
        <p:blipFill>
          <a:blip r:embed="rId2"/>
          <a:stretch>
            <a:fillRect/>
          </a:stretch>
        </p:blipFill>
        <p:spPr>
          <a:xfrm>
            <a:off x="1188719" y="2154601"/>
            <a:ext cx="9366069" cy="4106862"/>
          </a:xfrm>
        </p:spPr>
      </p:pic>
    </p:spTree>
    <p:extLst>
      <p:ext uri="{BB962C8B-B14F-4D97-AF65-F5344CB8AC3E}">
        <p14:creationId xmlns:p14="http://schemas.microsoft.com/office/powerpoint/2010/main" val="1465728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8C2C-1538-570E-5E35-9CAEE7BC5536}"/>
              </a:ext>
            </a:extLst>
          </p:cNvPr>
          <p:cNvSpPr>
            <a:spLocks noGrp="1"/>
          </p:cNvSpPr>
          <p:nvPr>
            <p:ph type="title"/>
          </p:nvPr>
        </p:nvSpPr>
        <p:spPr>
          <a:xfrm>
            <a:off x="4481150" y="1066800"/>
            <a:ext cx="2540725" cy="890210"/>
          </a:xfrm>
        </p:spPr>
        <p:txBody>
          <a:bodyPr>
            <a:normAutofit/>
          </a:bodyPr>
          <a:lstStyle/>
          <a:p>
            <a:r>
              <a:rPr lang="en-US" sz="3200" b="0" i="0" u="none" strike="noStrike" dirty="0">
                <a:solidFill>
                  <a:schemeClr val="bg2">
                    <a:lumMod val="40000"/>
                    <a:lumOff val="60000"/>
                  </a:schemeClr>
                </a:solidFill>
                <a:effectLst/>
                <a:latin typeface="Calibri" panose="020F0502020204030204" pitchFamily="34" charset="0"/>
                <a:cs typeface="Calibri" panose="020F0502020204030204" pitchFamily="34" charset="0"/>
              </a:rPr>
              <a:t>Conclusion</a:t>
            </a:r>
            <a:endParaRPr lang="en-US" sz="3200" dirty="0">
              <a:solidFill>
                <a:schemeClr val="bg2">
                  <a:lumMod val="40000"/>
                  <a:lumOff val="60000"/>
                </a:schemeClr>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12822778-3F40-8F8A-FAB2-ECEA47207C34}"/>
              </a:ext>
            </a:extLst>
          </p:cNvPr>
          <p:cNvSpPr>
            <a:spLocks noGrp="1"/>
          </p:cNvSpPr>
          <p:nvPr>
            <p:ph idx="1"/>
          </p:nvPr>
        </p:nvSpPr>
        <p:spPr/>
        <p:txBody>
          <a:bodyPr/>
          <a:lstStyle/>
          <a:p>
            <a:pPr marL="0" indent="0">
              <a:buNone/>
            </a:pPr>
            <a:r>
              <a:rPr lang="en-US" b="0" i="0" u="none" strike="noStrike" dirty="0">
                <a:effectLst/>
                <a:latin typeface="Calibri" panose="020F0502020204030204" pitchFamily="34" charset="0"/>
                <a:cs typeface="Calibri" panose="020F0502020204030204" pitchFamily="34" charset="0"/>
              </a:rPr>
              <a:t>Regular monitoring of a Unix-based system is essential for maintaining its health and security. By reviewing CPU, memory, disk usage, and network traffic can prevent performance issues and security vulnerabilities. Tracking user activity and system logs is also crucial for troubleshooting. Proactive checks and maintenance are key to ensuring optimal system performance.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276200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C0D87-7525-91E1-F5AF-7A938505C73F}"/>
              </a:ext>
            </a:extLst>
          </p:cNvPr>
          <p:cNvSpPr>
            <a:spLocks noGrp="1"/>
          </p:cNvSpPr>
          <p:nvPr>
            <p:ph type="title"/>
          </p:nvPr>
        </p:nvSpPr>
        <p:spPr>
          <a:xfrm>
            <a:off x="4434842" y="557349"/>
            <a:ext cx="2096588" cy="1456267"/>
          </a:xfrm>
        </p:spPr>
        <p:txBody>
          <a:bodyPr>
            <a:normAutofit/>
          </a:bodyPr>
          <a:lstStyle/>
          <a:p>
            <a:r>
              <a:rPr lang="en-US" sz="3200" dirty="0">
                <a:solidFill>
                  <a:schemeClr val="bg2">
                    <a:lumMod val="40000"/>
                    <a:lumOff val="60000"/>
                  </a:schemeClr>
                </a:solidFill>
                <a:latin typeface="Calibri" panose="020F0502020204030204" pitchFamily="34" charset="0"/>
                <a:cs typeface="Calibri" panose="020F0502020204030204" pitchFamily="34" charset="0"/>
              </a:rPr>
              <a:t>CPU USAGE</a:t>
            </a:r>
          </a:p>
        </p:txBody>
      </p:sp>
      <p:sp>
        <p:nvSpPr>
          <p:cNvPr id="3" name="Content Placeholder 2">
            <a:extLst>
              <a:ext uri="{FF2B5EF4-FFF2-40B4-BE49-F238E27FC236}">
                <a16:creationId xmlns:a16="http://schemas.microsoft.com/office/drawing/2014/main" id="{C4760F8D-9581-5395-E12E-C50F47B268D6}"/>
              </a:ext>
            </a:extLst>
          </p:cNvPr>
          <p:cNvSpPr>
            <a:spLocks noGrp="1"/>
          </p:cNvSpPr>
          <p:nvPr>
            <p:ph idx="1"/>
          </p:nvPr>
        </p:nvSpPr>
        <p:spPr>
          <a:xfrm>
            <a:off x="711927" y="2013616"/>
            <a:ext cx="10131425" cy="4530875"/>
          </a:xfrm>
        </p:spPr>
        <p:txBody>
          <a:bodyPr>
            <a:normAutofit/>
          </a:bodyPr>
          <a:lstStyle/>
          <a:p>
            <a:pPr marL="0" indent="0" algn="l">
              <a:buNone/>
            </a:pPr>
            <a:r>
              <a:rPr lang="en-US" b="1" i="0" u="none" strike="noStrike" dirty="0">
                <a:effectLst/>
                <a:latin typeface="Calibri" panose="020F0502020204030204" pitchFamily="34" charset="0"/>
                <a:cs typeface="Calibri" panose="020F0502020204030204" pitchFamily="34" charset="0"/>
              </a:rPr>
              <a:t>Overview</a:t>
            </a:r>
            <a:r>
              <a:rPr lang="en-US" b="0" i="0" u="none" strike="noStrike" dirty="0">
                <a:effectLst/>
                <a:latin typeface="Calibri" panose="020F0502020204030204" pitchFamily="34" charset="0"/>
                <a:cs typeface="Calibri" panose="020F0502020204030204" pitchFamily="34" charset="0"/>
              </a:rPr>
              <a:t>: Tracking CPU usage is essential for identifying processes that might be placing excessive demands on the system.</a:t>
            </a:r>
          </a:p>
          <a:p>
            <a:pPr marL="0" indent="0" algn="l">
              <a:buNone/>
            </a:pPr>
            <a:endParaRPr lang="en-US" b="0" i="0" u="none" strike="noStrike" dirty="0">
              <a:effectLst/>
              <a:latin typeface="Calibri" panose="020F0502020204030204" pitchFamily="34" charset="0"/>
              <a:cs typeface="Calibri" panose="020F0502020204030204" pitchFamily="34" charset="0"/>
            </a:endParaRPr>
          </a:p>
          <a:p>
            <a:pPr marL="0" indent="0" algn="l">
              <a:buNone/>
            </a:pPr>
            <a:r>
              <a:rPr lang="en-US" b="1" i="0" u="none" strike="noStrike" dirty="0">
                <a:effectLst/>
                <a:latin typeface="Calibri" panose="020F0502020204030204" pitchFamily="34" charset="0"/>
                <a:cs typeface="Calibri" panose="020F0502020204030204" pitchFamily="34" charset="0"/>
              </a:rPr>
              <a:t>Commands</a:t>
            </a:r>
            <a:r>
              <a:rPr lang="en-US" b="0" i="0" u="none" strike="noStrike" dirty="0">
                <a:effectLst/>
                <a:latin typeface="Calibri" panose="020F0502020204030204" pitchFamily="34" charset="0"/>
                <a:cs typeface="Calibri" panose="020F0502020204030204" pitchFamily="34" charset="0"/>
              </a:rPr>
              <a:t>:</a:t>
            </a:r>
          </a:p>
          <a:p>
            <a:pPr algn="l">
              <a:buFont typeface="Arial" panose="020B0604020202020204" pitchFamily="34" charset="0"/>
              <a:buChar char="•"/>
            </a:pPr>
            <a:r>
              <a:rPr lang="en-US" b="0" i="0" u="none" strike="noStrike" dirty="0">
                <a:effectLst/>
                <a:latin typeface="Calibri" panose="020F0502020204030204" pitchFamily="34" charset="0"/>
                <a:cs typeface="Calibri" panose="020F0502020204030204" pitchFamily="34" charset="0"/>
              </a:rPr>
              <a:t>top - Displays real-time information on active processes and CPU consumption.</a:t>
            </a:r>
          </a:p>
          <a:p>
            <a:pPr algn="l">
              <a:buFont typeface="Arial" panose="020B0604020202020204" pitchFamily="34" charset="0"/>
              <a:buChar char="•"/>
            </a:pPr>
            <a:r>
              <a:rPr lang="en-US" b="0" i="0" u="none" strike="noStrike" dirty="0">
                <a:effectLst/>
                <a:latin typeface="Calibri" panose="020F0502020204030204" pitchFamily="34" charset="0"/>
                <a:cs typeface="Calibri" panose="020F0502020204030204" pitchFamily="34" charset="0"/>
              </a:rPr>
              <a:t>htop - An interactive and visual variant of top.</a:t>
            </a:r>
          </a:p>
          <a:p>
            <a:pPr>
              <a:buFont typeface="Arial" panose="020B0604020202020204" pitchFamily="34" charset="0"/>
              <a:buChar char="•"/>
            </a:pPr>
            <a:r>
              <a:rPr lang="en-US" dirty="0">
                <a:latin typeface="Calibri" panose="020F0502020204030204" pitchFamily="34" charset="0"/>
                <a:cs typeface="Calibri" panose="020F0502020204030204" pitchFamily="34" charset="0"/>
              </a:rPr>
              <a:t>io</a:t>
            </a:r>
            <a:r>
              <a:rPr lang="en-US" b="0" i="0" u="none" strike="noStrike" dirty="0">
                <a:effectLst/>
                <a:latin typeface="Calibri" panose="020F0502020204030204" pitchFamily="34" charset="0"/>
                <a:cs typeface="Calibri" panose="020F0502020204030204" pitchFamily="34" charset="0"/>
              </a:rPr>
              <a:t>stat - Provides detailed statistics on CPU utilization.</a:t>
            </a:r>
            <a:br>
              <a:rPr lang="en-US" b="0" i="0" u="none" strike="noStrike" dirty="0">
                <a:effectLst/>
                <a:latin typeface="Calibri" panose="020F0502020204030204" pitchFamily="34" charset="0"/>
                <a:cs typeface="Calibri" panose="020F0502020204030204" pitchFamily="34" charset="0"/>
              </a:rPr>
            </a:br>
            <a:endParaRPr lang="en-US" b="0" i="0" u="none" strike="noStrike" dirty="0">
              <a:effectLst/>
            </a:endParaRPr>
          </a:p>
          <a:p>
            <a:endParaRPr lang="en-US" dirty="0"/>
          </a:p>
        </p:txBody>
      </p:sp>
    </p:spTree>
    <p:extLst>
      <p:ext uri="{BB962C8B-B14F-4D97-AF65-F5344CB8AC3E}">
        <p14:creationId xmlns:p14="http://schemas.microsoft.com/office/powerpoint/2010/main" val="2761366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D163A87-F55A-3B8F-8F9C-D36FECC84CA9}"/>
              </a:ext>
            </a:extLst>
          </p:cNvPr>
          <p:cNvSpPr>
            <a:spLocks noGrp="1"/>
          </p:cNvSpPr>
          <p:nvPr>
            <p:ph type="title"/>
          </p:nvPr>
        </p:nvSpPr>
        <p:spPr>
          <a:xfrm>
            <a:off x="3977641" y="764418"/>
            <a:ext cx="4016827" cy="1456267"/>
          </a:xfrm>
        </p:spPr>
        <p:txBody>
          <a:bodyPr>
            <a:normAutofit/>
          </a:bodyPr>
          <a:lstStyle/>
          <a:p>
            <a:r>
              <a:rPr lang="en-US" sz="1800" i="0" u="none" strike="noStrike" dirty="0">
                <a:effectLst/>
                <a:latin typeface="Calibri" panose="020F0502020204030204" pitchFamily="34" charset="0"/>
                <a:cs typeface="Calibri" panose="020F0502020204030204" pitchFamily="34" charset="0"/>
              </a:rPr>
              <a:t>Sample Command and Output: </a:t>
            </a:r>
            <a:r>
              <a:rPr lang="en-US" sz="1800" kern="150" dirty="0">
                <a:effectLst/>
                <a:latin typeface="Calibri" panose="020F0502020204030204" pitchFamily="34" charset="0"/>
                <a:ea typeface="Aptos" panose="020B0004020202020204" pitchFamily="34" charset="0"/>
                <a:cs typeface="Calibri" panose="020F0502020204030204" pitchFamily="34" charset="0"/>
              </a:rPr>
              <a:t>top</a:t>
            </a:r>
            <a:br>
              <a:rPr lang="en-US" sz="1800" kern="150" dirty="0">
                <a:effectLst/>
                <a:latin typeface="Aptos" panose="020B0004020202020204" pitchFamily="34" charset="0"/>
                <a:ea typeface="Aptos" panose="020B0004020202020204" pitchFamily="34" charset="0"/>
                <a:cs typeface="Arial" panose="020B0604020202020204" pitchFamily="34" charset="0"/>
              </a:rPr>
            </a:br>
            <a:endParaRPr lang="en-US" sz="1800" dirty="0">
              <a:latin typeface="Calibri" panose="020F0502020204030204" pitchFamily="34" charset="0"/>
              <a:cs typeface="Calibri" panose="020F0502020204030204" pitchFamily="34" charset="0"/>
            </a:endParaRPr>
          </a:p>
        </p:txBody>
      </p:sp>
      <p:pic>
        <p:nvPicPr>
          <p:cNvPr id="14" name="Content Placeholder 13">
            <a:extLst>
              <a:ext uri="{FF2B5EF4-FFF2-40B4-BE49-F238E27FC236}">
                <a16:creationId xmlns:a16="http://schemas.microsoft.com/office/drawing/2014/main" id="{7E7FA8F7-4280-8AE3-C487-ECF84A2CC388}"/>
              </a:ext>
            </a:extLst>
          </p:cNvPr>
          <p:cNvPicPr>
            <a:picLocks noGrp="1" noChangeAspect="1"/>
          </p:cNvPicPr>
          <p:nvPr>
            <p:ph idx="1"/>
          </p:nvPr>
        </p:nvPicPr>
        <p:blipFill>
          <a:blip r:embed="rId2"/>
          <a:stretch>
            <a:fillRect/>
          </a:stretch>
        </p:blipFill>
        <p:spPr>
          <a:xfrm>
            <a:off x="1709531" y="1789043"/>
            <a:ext cx="8786192" cy="4465983"/>
          </a:xfrm>
        </p:spPr>
      </p:pic>
    </p:spTree>
    <p:extLst>
      <p:ext uri="{BB962C8B-B14F-4D97-AF65-F5344CB8AC3E}">
        <p14:creationId xmlns:p14="http://schemas.microsoft.com/office/powerpoint/2010/main" val="4064635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A5BA7-C8E1-B571-43F0-4BB338687B58}"/>
              </a:ext>
            </a:extLst>
          </p:cNvPr>
          <p:cNvSpPr>
            <a:spLocks noGrp="1"/>
          </p:cNvSpPr>
          <p:nvPr>
            <p:ph type="title"/>
          </p:nvPr>
        </p:nvSpPr>
        <p:spPr>
          <a:xfrm>
            <a:off x="3713117" y="505097"/>
            <a:ext cx="4474027" cy="1456267"/>
          </a:xfrm>
        </p:spPr>
        <p:txBody>
          <a:bodyPr>
            <a:normAutofit/>
          </a:bodyPr>
          <a:lstStyle/>
          <a:p>
            <a:r>
              <a:rPr lang="en-US" sz="1800" i="0" u="none" strike="noStrike" dirty="0">
                <a:effectLst/>
                <a:latin typeface="Calibri" panose="020F0502020204030204" pitchFamily="34" charset="0"/>
                <a:cs typeface="Calibri" panose="020F0502020204030204" pitchFamily="34" charset="0"/>
              </a:rPr>
              <a:t>Sample Command and Output: H</a:t>
            </a:r>
            <a:r>
              <a:rPr lang="en-US" sz="1800" kern="150" dirty="0">
                <a:effectLst/>
                <a:latin typeface="Calibri" panose="020F0502020204030204" pitchFamily="34" charset="0"/>
                <a:ea typeface="Aptos" panose="020B0004020202020204" pitchFamily="34" charset="0"/>
                <a:cs typeface="Calibri" panose="020F0502020204030204" pitchFamily="34" charset="0"/>
              </a:rPr>
              <a:t>top</a:t>
            </a:r>
            <a:endParaRPr lang="en-US" sz="1800" dirty="0"/>
          </a:p>
        </p:txBody>
      </p:sp>
      <p:pic>
        <p:nvPicPr>
          <p:cNvPr id="5" name="Content Placeholder 4">
            <a:extLst>
              <a:ext uri="{FF2B5EF4-FFF2-40B4-BE49-F238E27FC236}">
                <a16:creationId xmlns:a16="http://schemas.microsoft.com/office/drawing/2014/main" id="{752D6BB2-A8EE-292F-FBA3-EAACF65322B6}"/>
              </a:ext>
            </a:extLst>
          </p:cNvPr>
          <p:cNvPicPr>
            <a:picLocks noGrp="1" noChangeAspect="1"/>
          </p:cNvPicPr>
          <p:nvPr>
            <p:ph idx="1"/>
          </p:nvPr>
        </p:nvPicPr>
        <p:blipFill>
          <a:blip r:embed="rId2"/>
          <a:stretch>
            <a:fillRect/>
          </a:stretch>
        </p:blipFill>
        <p:spPr>
          <a:xfrm>
            <a:off x="1280160" y="1658983"/>
            <a:ext cx="9339943" cy="4924697"/>
          </a:xfrm>
        </p:spPr>
      </p:pic>
    </p:spTree>
    <p:extLst>
      <p:ext uri="{BB962C8B-B14F-4D97-AF65-F5344CB8AC3E}">
        <p14:creationId xmlns:p14="http://schemas.microsoft.com/office/powerpoint/2010/main" val="3388169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EC996-121E-B0ED-3552-86FCF9EFE231}"/>
              </a:ext>
            </a:extLst>
          </p:cNvPr>
          <p:cNvSpPr>
            <a:spLocks noGrp="1"/>
          </p:cNvSpPr>
          <p:nvPr>
            <p:ph type="title"/>
          </p:nvPr>
        </p:nvSpPr>
        <p:spPr>
          <a:xfrm>
            <a:off x="3624944" y="766355"/>
            <a:ext cx="4134393" cy="579120"/>
          </a:xfrm>
        </p:spPr>
        <p:txBody>
          <a:bodyPr>
            <a:normAutofit/>
          </a:bodyPr>
          <a:lstStyle/>
          <a:p>
            <a:r>
              <a:rPr lang="en-US" sz="1800" i="0" u="none" strike="noStrike" dirty="0">
                <a:effectLst/>
                <a:latin typeface="Calibri" panose="020F0502020204030204" pitchFamily="34" charset="0"/>
                <a:cs typeface="Calibri" panose="020F0502020204030204" pitchFamily="34" charset="0"/>
              </a:rPr>
              <a:t>Sample Command and Output: IOSTAT</a:t>
            </a:r>
            <a:endParaRPr lang="en-US" sz="1800" dirty="0">
              <a:latin typeface="Calibri" panose="020F0502020204030204" pitchFamily="34" charset="0"/>
              <a:cs typeface="Calibri" panose="020F0502020204030204" pitchFamily="34" charset="0"/>
            </a:endParaRPr>
          </a:p>
        </p:txBody>
      </p:sp>
      <p:pic>
        <p:nvPicPr>
          <p:cNvPr id="9" name="Content Placeholder 8">
            <a:extLst>
              <a:ext uri="{FF2B5EF4-FFF2-40B4-BE49-F238E27FC236}">
                <a16:creationId xmlns:a16="http://schemas.microsoft.com/office/drawing/2014/main" id="{0D2543C4-0D6E-F658-3225-3220EFF0637B}"/>
              </a:ext>
            </a:extLst>
          </p:cNvPr>
          <p:cNvPicPr>
            <a:picLocks noGrp="1" noChangeAspect="1"/>
          </p:cNvPicPr>
          <p:nvPr>
            <p:ph idx="1"/>
          </p:nvPr>
        </p:nvPicPr>
        <p:blipFill>
          <a:blip r:embed="rId2"/>
          <a:stretch>
            <a:fillRect/>
          </a:stretch>
        </p:blipFill>
        <p:spPr>
          <a:xfrm>
            <a:off x="1619795" y="1515291"/>
            <a:ext cx="8595360" cy="4733107"/>
          </a:xfrm>
        </p:spPr>
      </p:pic>
    </p:spTree>
    <p:extLst>
      <p:ext uri="{BB962C8B-B14F-4D97-AF65-F5344CB8AC3E}">
        <p14:creationId xmlns:p14="http://schemas.microsoft.com/office/powerpoint/2010/main" val="1861309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274E3-F1B2-0F59-395F-455545075984}"/>
              </a:ext>
            </a:extLst>
          </p:cNvPr>
          <p:cNvSpPr>
            <a:spLocks noGrp="1"/>
          </p:cNvSpPr>
          <p:nvPr>
            <p:ph type="title"/>
          </p:nvPr>
        </p:nvSpPr>
        <p:spPr>
          <a:xfrm>
            <a:off x="4056019" y="779419"/>
            <a:ext cx="3050175" cy="971006"/>
          </a:xfrm>
        </p:spPr>
        <p:txBody>
          <a:bodyPr>
            <a:normAutofit/>
          </a:bodyPr>
          <a:lstStyle/>
          <a:p>
            <a:r>
              <a:rPr lang="en-US" sz="3200" b="0" i="0" u="none" strike="noStrike" dirty="0">
                <a:solidFill>
                  <a:schemeClr val="bg2">
                    <a:lumMod val="40000"/>
                    <a:lumOff val="60000"/>
                  </a:schemeClr>
                </a:solidFill>
                <a:effectLst/>
                <a:latin typeface="Calibri" panose="020F0502020204030204" pitchFamily="34" charset="0"/>
                <a:cs typeface="Calibri" panose="020F0502020204030204" pitchFamily="34" charset="0"/>
              </a:rPr>
              <a:t>Memory Usage</a:t>
            </a:r>
            <a:endParaRPr lang="en-US" sz="3200" dirty="0">
              <a:solidFill>
                <a:schemeClr val="bg2">
                  <a:lumMod val="40000"/>
                  <a:lumOff val="60000"/>
                </a:schemeClr>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2031BE6C-6BC5-E487-7E7F-640AF96C4D2A}"/>
              </a:ext>
            </a:extLst>
          </p:cNvPr>
          <p:cNvSpPr>
            <a:spLocks noGrp="1"/>
          </p:cNvSpPr>
          <p:nvPr>
            <p:ph idx="1"/>
          </p:nvPr>
        </p:nvSpPr>
        <p:spPr>
          <a:xfrm>
            <a:off x="933996" y="2168193"/>
            <a:ext cx="10131425" cy="3649133"/>
          </a:xfrm>
        </p:spPr>
        <p:txBody>
          <a:bodyPr/>
          <a:lstStyle/>
          <a:p>
            <a:pPr marL="0" indent="0" algn="l">
              <a:buNone/>
            </a:pPr>
            <a:r>
              <a:rPr lang="en-US" b="1" i="0" u="none" strike="noStrike" dirty="0">
                <a:effectLst/>
              </a:rPr>
              <a:t>Overview</a:t>
            </a:r>
            <a:r>
              <a:rPr lang="en-US" b="0" i="0" u="none" strike="noStrike" dirty="0">
                <a:effectLst/>
              </a:rPr>
              <a:t>: Monitoring memory usage is crucial for identifying processes that are using large amounts of RAM, which could lead to system slowdowns or crashes.</a:t>
            </a:r>
          </a:p>
          <a:p>
            <a:pPr marL="0" indent="0" algn="l">
              <a:buNone/>
            </a:pPr>
            <a:r>
              <a:rPr lang="en-US" b="1" i="0" u="none" strike="noStrike" dirty="0">
                <a:effectLst/>
              </a:rPr>
              <a:t>Commands</a:t>
            </a:r>
            <a:r>
              <a:rPr lang="en-US" b="0" i="0" u="none" strike="noStrike" dirty="0">
                <a:effectLst/>
              </a:rPr>
              <a:t>:</a:t>
            </a:r>
          </a:p>
          <a:p>
            <a:pPr algn="l">
              <a:buFont typeface="Arial" panose="020B0604020202020204" pitchFamily="34" charset="0"/>
              <a:buChar char="•"/>
            </a:pPr>
            <a:r>
              <a:rPr lang="en-US" b="1" i="0" u="none" strike="noStrike" dirty="0">
                <a:effectLst/>
                <a:latin typeface="Calibri" panose="020F0502020204030204" pitchFamily="34" charset="0"/>
                <a:cs typeface="Calibri" panose="020F0502020204030204" pitchFamily="34" charset="0"/>
              </a:rPr>
              <a:t>memory_pressure</a:t>
            </a:r>
            <a:r>
              <a:rPr lang="en-US" b="0" i="0" u="none" strike="noStrike" dirty="0">
                <a:effectLst/>
                <a:latin typeface="Calibri" panose="020F0502020204030204" pitchFamily="34" charset="0"/>
                <a:cs typeface="Calibri" panose="020F0502020204030204" pitchFamily="34" charset="0"/>
              </a:rPr>
              <a:t>: Gives an overview of memory pressure, which reflects how well the system is handling memory demands.</a:t>
            </a:r>
          </a:p>
          <a:p>
            <a:pPr algn="l">
              <a:buFont typeface="Arial" panose="020B0604020202020204" pitchFamily="34" charset="0"/>
              <a:buChar char="•"/>
            </a:pPr>
            <a:r>
              <a:rPr lang="en-US" dirty="0" err="1"/>
              <a:t>v</a:t>
            </a:r>
            <a:r>
              <a:rPr lang="en-US" b="0" i="0" u="none" strike="noStrike" dirty="0" err="1">
                <a:effectLst/>
              </a:rPr>
              <a:t>m_stat</a:t>
            </a:r>
            <a:r>
              <a:rPr lang="en-US" b="0" i="0" u="none" strike="noStrike" dirty="0">
                <a:effectLst/>
              </a:rPr>
              <a:t> : </a:t>
            </a:r>
            <a:r>
              <a:rPr lang="en-US" b="0" i="0" u="none" strike="noStrike" dirty="0">
                <a:effectLst/>
                <a:latin typeface="Calibri" panose="020F0502020204030204" pitchFamily="34" charset="0"/>
                <a:cs typeface="Calibri" panose="020F0502020204030204" pitchFamily="34" charset="0"/>
              </a:rPr>
              <a:t>Provides memory usage in terms of pages, which you can convert to bytes (each page is typically 4096 bytes).</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68564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01002-486A-FA05-616C-7C611BD95A54}"/>
              </a:ext>
            </a:extLst>
          </p:cNvPr>
          <p:cNvSpPr>
            <a:spLocks noGrp="1"/>
          </p:cNvSpPr>
          <p:nvPr>
            <p:ph type="title"/>
          </p:nvPr>
        </p:nvSpPr>
        <p:spPr>
          <a:xfrm>
            <a:off x="2979420" y="648789"/>
            <a:ext cx="5708468" cy="1456267"/>
          </a:xfrm>
        </p:spPr>
        <p:txBody>
          <a:bodyPr>
            <a:normAutofit/>
          </a:bodyPr>
          <a:lstStyle/>
          <a:p>
            <a:r>
              <a:rPr lang="en-US" sz="1800" i="0" u="none" strike="noStrike" dirty="0">
                <a:effectLst/>
                <a:latin typeface="Calibri" panose="020F0502020204030204" pitchFamily="34" charset="0"/>
                <a:cs typeface="Calibri" panose="020F0502020204030204" pitchFamily="34" charset="0"/>
              </a:rPr>
              <a:t>Sample Command and Output: MEMORY_PRESSURE</a:t>
            </a:r>
            <a:endParaRPr lang="en-US" sz="1800" dirty="0">
              <a:latin typeface="Calibri" panose="020F0502020204030204" pitchFamily="34" charset="0"/>
              <a:cs typeface="Calibri" panose="020F0502020204030204" pitchFamily="34" charset="0"/>
            </a:endParaRPr>
          </a:p>
        </p:txBody>
      </p:sp>
      <p:pic>
        <p:nvPicPr>
          <p:cNvPr id="5" name="Content Placeholder 4">
            <a:extLst>
              <a:ext uri="{FF2B5EF4-FFF2-40B4-BE49-F238E27FC236}">
                <a16:creationId xmlns:a16="http://schemas.microsoft.com/office/drawing/2014/main" id="{3825EEC7-81C9-3476-472B-EBFE10C3D823}"/>
              </a:ext>
            </a:extLst>
          </p:cNvPr>
          <p:cNvPicPr>
            <a:picLocks noGrp="1" noChangeAspect="1"/>
          </p:cNvPicPr>
          <p:nvPr>
            <p:ph idx="1"/>
          </p:nvPr>
        </p:nvPicPr>
        <p:blipFill>
          <a:blip r:embed="rId2"/>
          <a:stretch>
            <a:fillRect/>
          </a:stretch>
        </p:blipFill>
        <p:spPr>
          <a:xfrm>
            <a:off x="1907177" y="1989138"/>
            <a:ext cx="7852954" cy="4220073"/>
          </a:xfrm>
        </p:spPr>
      </p:pic>
    </p:spTree>
    <p:extLst>
      <p:ext uri="{BB962C8B-B14F-4D97-AF65-F5344CB8AC3E}">
        <p14:creationId xmlns:p14="http://schemas.microsoft.com/office/powerpoint/2010/main" val="990610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949DC-9BBA-B81B-70B0-15EC369643CE}"/>
              </a:ext>
            </a:extLst>
          </p:cNvPr>
          <p:cNvSpPr>
            <a:spLocks noGrp="1"/>
          </p:cNvSpPr>
          <p:nvPr>
            <p:ph type="title"/>
          </p:nvPr>
        </p:nvSpPr>
        <p:spPr>
          <a:xfrm>
            <a:off x="3556362" y="635726"/>
            <a:ext cx="4447901" cy="1456267"/>
          </a:xfrm>
        </p:spPr>
        <p:txBody>
          <a:bodyPr>
            <a:normAutofit/>
          </a:bodyPr>
          <a:lstStyle/>
          <a:p>
            <a:r>
              <a:rPr lang="en-US" sz="1800" i="0" u="none" strike="noStrike" dirty="0">
                <a:effectLst/>
                <a:latin typeface="Calibri" panose="020F0502020204030204" pitchFamily="34" charset="0"/>
                <a:cs typeface="Calibri" panose="020F0502020204030204" pitchFamily="34" charset="0"/>
              </a:rPr>
              <a:t>Sample Command and Output: VM_STAT</a:t>
            </a:r>
            <a:endParaRPr lang="en-US" sz="1800" dirty="0"/>
          </a:p>
        </p:txBody>
      </p:sp>
      <p:pic>
        <p:nvPicPr>
          <p:cNvPr id="5" name="Content Placeholder 4">
            <a:extLst>
              <a:ext uri="{FF2B5EF4-FFF2-40B4-BE49-F238E27FC236}">
                <a16:creationId xmlns:a16="http://schemas.microsoft.com/office/drawing/2014/main" id="{6DE6DBB5-2D74-CDB0-45E7-E13E6ED4747D}"/>
              </a:ext>
            </a:extLst>
          </p:cNvPr>
          <p:cNvPicPr>
            <a:picLocks noGrp="1" noChangeAspect="1"/>
          </p:cNvPicPr>
          <p:nvPr>
            <p:ph idx="1"/>
          </p:nvPr>
        </p:nvPicPr>
        <p:blipFill>
          <a:blip r:embed="rId2"/>
          <a:stretch>
            <a:fillRect/>
          </a:stretch>
        </p:blipFill>
        <p:spPr>
          <a:xfrm>
            <a:off x="1332411" y="2232977"/>
            <a:ext cx="8895805" cy="4272325"/>
          </a:xfrm>
        </p:spPr>
      </p:pic>
    </p:spTree>
    <p:extLst>
      <p:ext uri="{BB962C8B-B14F-4D97-AF65-F5344CB8AC3E}">
        <p14:creationId xmlns:p14="http://schemas.microsoft.com/office/powerpoint/2010/main" val="42571779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Celestial</Template>
  <TotalTime>360</TotalTime>
  <Words>657</Words>
  <Application>Microsoft Macintosh PowerPoint</Application>
  <PresentationFormat>Widescreen</PresentationFormat>
  <Paragraphs>60</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Aptos</vt:lpstr>
      <vt:lpstr>Arial</vt:lpstr>
      <vt:lpstr>Calibri</vt:lpstr>
      <vt:lpstr>Calibri Light</vt:lpstr>
      <vt:lpstr>Celestial</vt:lpstr>
      <vt:lpstr>UNIX-BASED System Monitoring Report </vt:lpstr>
      <vt:lpstr>Introduction </vt:lpstr>
      <vt:lpstr>CPU USAGE</vt:lpstr>
      <vt:lpstr>Sample Command and Output: top </vt:lpstr>
      <vt:lpstr>Sample Command and Output: Htop</vt:lpstr>
      <vt:lpstr>Sample Command and Output: IOSTAT</vt:lpstr>
      <vt:lpstr>Memory Usage</vt:lpstr>
      <vt:lpstr>Sample Command and Output: MEMORY_PRESSURE</vt:lpstr>
      <vt:lpstr>Sample Command and Output: VM_STAT</vt:lpstr>
      <vt:lpstr>Disk Usage</vt:lpstr>
      <vt:lpstr>Sample Command and Output: df -h</vt:lpstr>
      <vt:lpstr>Sample Command and Output: du -h [directory]</vt:lpstr>
      <vt:lpstr>Log Files</vt:lpstr>
      <vt:lpstr>Sample Command and Output: du -h [directory]</vt:lpstr>
      <vt:lpstr>Sample Command and Output: /var/log/install.log </vt:lpstr>
      <vt:lpstr>Sample Command and Output: dmesg</vt:lpstr>
      <vt:lpstr>User Activity Monitoring</vt:lpstr>
      <vt:lpstr>Sample Command and Output: LAST</vt:lpstr>
      <vt:lpstr>Sample Command and Output: WHO</vt:lpstr>
      <vt:lpstr>System Uptime and Load Statistics</vt:lpstr>
      <vt:lpstr>Sample Command and Output: UPTIME</vt:lpstr>
      <vt:lpstr>Sample Command and Output: sysctl vm.loadavg</vt:lpstr>
      <vt:lpstr>Network Usage Monitoring</vt:lpstr>
      <vt:lpstr>Sample Command and Output: netstat</vt:lpstr>
      <vt:lpstr>Sample Command and Output: iftop</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 SAMVAV</dc:creator>
  <cp:lastModifiedBy>B SAMVAV</cp:lastModifiedBy>
  <cp:revision>2</cp:revision>
  <dcterms:created xsi:type="dcterms:W3CDTF">2024-11-13T09:41:28Z</dcterms:created>
  <dcterms:modified xsi:type="dcterms:W3CDTF">2024-11-13T15:43:41Z</dcterms:modified>
</cp:coreProperties>
</file>